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76" r:id="rId3"/>
    <p:sldId id="278" r:id="rId4"/>
    <p:sldId id="277" r:id="rId5"/>
    <p:sldId id="284" r:id="rId6"/>
    <p:sldId id="285" r:id="rId7"/>
    <p:sldId id="286" r:id="rId8"/>
    <p:sldId id="279" r:id="rId9"/>
    <p:sldId id="282" r:id="rId10"/>
    <p:sldId id="283" r:id="rId11"/>
    <p:sldId id="280" r:id="rId12"/>
    <p:sldId id="275" r:id="rId13"/>
    <p:sldId id="274" r:id="rId14"/>
    <p:sldId id="273" r:id="rId15"/>
    <p:sldId id="257" r:id="rId16"/>
    <p:sldId id="258" r:id="rId17"/>
    <p:sldId id="270" r:id="rId18"/>
    <p:sldId id="269" r:id="rId19"/>
    <p:sldId id="259" r:id="rId20"/>
    <p:sldId id="268" r:id="rId21"/>
    <p:sldId id="265" r:id="rId22"/>
    <p:sldId id="266" r:id="rId23"/>
    <p:sldId id="267" r:id="rId24"/>
    <p:sldId id="260" r:id="rId25"/>
    <p:sldId id="262" r:id="rId26"/>
    <p:sldId id="261" r:id="rId27"/>
    <p:sldId id="263" r:id="rId28"/>
    <p:sldId id="264" r:id="rId29"/>
    <p:sldId id="271" r:id="rId30"/>
    <p:sldId id="272" r:id="rId31"/>
    <p:sldId id="287" r:id="rId32"/>
    <p:sldId id="288" r:id="rId33"/>
    <p:sldId id="289" r:id="rId34"/>
    <p:sldId id="29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1" d="100"/>
          <a:sy n="61" d="100"/>
        </p:scale>
        <p:origin x="88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E8B311-A7AC-44E1-8781-A3D99252631A}" type="datetimeFigureOut">
              <a:rPr lang="en-IN" smtClean="0"/>
              <a:t>17-08-2023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B80C9A-3709-4985-A3B6-4A405F17349C}" type="slidenum">
              <a:rPr lang="en-IN" smtClean="0"/>
              <a:t>‹#›</a:t>
            </a:fld>
            <a:endParaRPr lang="en-IN"/>
          </a:p>
        </p:txBody>
      </p:sp>
    </p:spTree>
    <p:extLst>
      <p:ext uri="{BB962C8B-B14F-4D97-AF65-F5344CB8AC3E}">
        <p14:creationId xmlns:p14="http://schemas.microsoft.com/office/powerpoint/2010/main" val="2464365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https://learn.microsoft.com/en-us/azure/sentinel/overview</a:t>
            </a:r>
          </a:p>
        </p:txBody>
      </p:sp>
      <p:sp>
        <p:nvSpPr>
          <p:cNvPr id="4" name="Slide Number Placeholder 3"/>
          <p:cNvSpPr>
            <a:spLocks noGrp="1"/>
          </p:cNvSpPr>
          <p:nvPr>
            <p:ph type="sldNum" sz="quarter" idx="5"/>
          </p:nvPr>
        </p:nvSpPr>
        <p:spPr/>
        <p:txBody>
          <a:bodyPr/>
          <a:lstStyle/>
          <a:p>
            <a:fld id="{BDB80C9A-3709-4985-A3B6-4A405F17349C}" type="slidenum">
              <a:rPr lang="en-IN" smtClean="0"/>
              <a:t>23</a:t>
            </a:fld>
            <a:endParaRPr lang="en-IN"/>
          </a:p>
        </p:txBody>
      </p:sp>
    </p:spTree>
    <p:extLst>
      <p:ext uri="{BB962C8B-B14F-4D97-AF65-F5344CB8AC3E}">
        <p14:creationId xmlns:p14="http://schemas.microsoft.com/office/powerpoint/2010/main" val="1120733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https://www.c-sharpcorner.com/article/how-to-enable-microsoft-defender-for-all-the-azure-subscriptions-on-cloud/</a:t>
            </a:r>
          </a:p>
        </p:txBody>
      </p:sp>
      <p:sp>
        <p:nvSpPr>
          <p:cNvPr id="4" name="Slide Number Placeholder 3"/>
          <p:cNvSpPr>
            <a:spLocks noGrp="1"/>
          </p:cNvSpPr>
          <p:nvPr>
            <p:ph type="sldNum" sz="quarter" idx="5"/>
          </p:nvPr>
        </p:nvSpPr>
        <p:spPr/>
        <p:txBody>
          <a:bodyPr/>
          <a:lstStyle/>
          <a:p>
            <a:fld id="{BDB80C9A-3709-4985-A3B6-4A405F17349C}" type="slidenum">
              <a:rPr lang="en-IN" smtClean="0"/>
              <a:t>28</a:t>
            </a:fld>
            <a:endParaRPr lang="en-IN"/>
          </a:p>
        </p:txBody>
      </p:sp>
    </p:spTree>
    <p:extLst>
      <p:ext uri="{BB962C8B-B14F-4D97-AF65-F5344CB8AC3E}">
        <p14:creationId xmlns:p14="http://schemas.microsoft.com/office/powerpoint/2010/main" val="3607655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B8C17-6769-BD02-A34D-93362478B2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B84773D-CCB0-9747-F260-0D273972C6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0CD5C4F-1666-6B05-D1AB-99DE0B0E5CFF}"/>
              </a:ext>
            </a:extLst>
          </p:cNvPr>
          <p:cNvSpPr>
            <a:spLocks noGrp="1"/>
          </p:cNvSpPr>
          <p:nvPr>
            <p:ph type="dt" sz="half" idx="10"/>
          </p:nvPr>
        </p:nvSpPr>
        <p:spPr/>
        <p:txBody>
          <a:bodyPr/>
          <a:lstStyle/>
          <a:p>
            <a:fld id="{DED0F4A5-18A1-4EEA-868E-461616BE0F43}" type="datetimeFigureOut">
              <a:rPr lang="en-IN" smtClean="0"/>
              <a:t>17-08-2023</a:t>
            </a:fld>
            <a:endParaRPr lang="en-IN"/>
          </a:p>
        </p:txBody>
      </p:sp>
      <p:sp>
        <p:nvSpPr>
          <p:cNvPr id="5" name="Footer Placeholder 4">
            <a:extLst>
              <a:ext uri="{FF2B5EF4-FFF2-40B4-BE49-F238E27FC236}">
                <a16:creationId xmlns:a16="http://schemas.microsoft.com/office/drawing/2014/main" id="{8E6D1B73-AD7A-F14A-8358-CE836FE8A25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5B96C0-1C11-5156-A974-09234C04CA33}"/>
              </a:ext>
            </a:extLst>
          </p:cNvPr>
          <p:cNvSpPr>
            <a:spLocks noGrp="1"/>
          </p:cNvSpPr>
          <p:nvPr>
            <p:ph type="sldNum" sz="quarter" idx="12"/>
          </p:nvPr>
        </p:nvSpPr>
        <p:spPr/>
        <p:txBody>
          <a:bodyPr/>
          <a:lstStyle/>
          <a:p>
            <a:fld id="{055B47B4-7A45-46E6-9F50-7B76C74F9290}" type="slidenum">
              <a:rPr lang="en-IN" smtClean="0"/>
              <a:t>‹#›</a:t>
            </a:fld>
            <a:endParaRPr lang="en-IN"/>
          </a:p>
        </p:txBody>
      </p:sp>
    </p:spTree>
    <p:extLst>
      <p:ext uri="{BB962C8B-B14F-4D97-AF65-F5344CB8AC3E}">
        <p14:creationId xmlns:p14="http://schemas.microsoft.com/office/powerpoint/2010/main" val="29520796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5E415-1510-CB59-5247-84CFF54ED56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BD1DFE5-7965-55D2-64DB-86A8D984E9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60F97D4-8DC3-C4C6-99E3-A171E3328CB2}"/>
              </a:ext>
            </a:extLst>
          </p:cNvPr>
          <p:cNvSpPr>
            <a:spLocks noGrp="1"/>
          </p:cNvSpPr>
          <p:nvPr>
            <p:ph type="dt" sz="half" idx="10"/>
          </p:nvPr>
        </p:nvSpPr>
        <p:spPr/>
        <p:txBody>
          <a:bodyPr/>
          <a:lstStyle/>
          <a:p>
            <a:fld id="{DED0F4A5-18A1-4EEA-868E-461616BE0F43}" type="datetimeFigureOut">
              <a:rPr lang="en-IN" smtClean="0"/>
              <a:t>17-08-2023</a:t>
            </a:fld>
            <a:endParaRPr lang="en-IN"/>
          </a:p>
        </p:txBody>
      </p:sp>
      <p:sp>
        <p:nvSpPr>
          <p:cNvPr id="5" name="Footer Placeholder 4">
            <a:extLst>
              <a:ext uri="{FF2B5EF4-FFF2-40B4-BE49-F238E27FC236}">
                <a16:creationId xmlns:a16="http://schemas.microsoft.com/office/drawing/2014/main" id="{D32E51FC-5F40-B69D-B480-9316EF1B8AB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E1EC2B2-553E-FD6D-7B56-BD745B598A54}"/>
              </a:ext>
            </a:extLst>
          </p:cNvPr>
          <p:cNvSpPr>
            <a:spLocks noGrp="1"/>
          </p:cNvSpPr>
          <p:nvPr>
            <p:ph type="sldNum" sz="quarter" idx="12"/>
          </p:nvPr>
        </p:nvSpPr>
        <p:spPr/>
        <p:txBody>
          <a:bodyPr/>
          <a:lstStyle/>
          <a:p>
            <a:fld id="{055B47B4-7A45-46E6-9F50-7B76C74F9290}" type="slidenum">
              <a:rPr lang="en-IN" smtClean="0"/>
              <a:t>‹#›</a:t>
            </a:fld>
            <a:endParaRPr lang="en-IN"/>
          </a:p>
        </p:txBody>
      </p:sp>
    </p:spTree>
    <p:extLst>
      <p:ext uri="{BB962C8B-B14F-4D97-AF65-F5344CB8AC3E}">
        <p14:creationId xmlns:p14="http://schemas.microsoft.com/office/powerpoint/2010/main" val="2244502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6C6E7C-2B7C-E074-9F38-6545540318B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79829B5-FFC7-691B-1183-9189EF1594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A8A1912-1ABA-BCA4-90BE-9E8608EF6E64}"/>
              </a:ext>
            </a:extLst>
          </p:cNvPr>
          <p:cNvSpPr>
            <a:spLocks noGrp="1"/>
          </p:cNvSpPr>
          <p:nvPr>
            <p:ph type="dt" sz="half" idx="10"/>
          </p:nvPr>
        </p:nvSpPr>
        <p:spPr/>
        <p:txBody>
          <a:bodyPr/>
          <a:lstStyle/>
          <a:p>
            <a:fld id="{DED0F4A5-18A1-4EEA-868E-461616BE0F43}" type="datetimeFigureOut">
              <a:rPr lang="en-IN" smtClean="0"/>
              <a:t>17-08-2023</a:t>
            </a:fld>
            <a:endParaRPr lang="en-IN"/>
          </a:p>
        </p:txBody>
      </p:sp>
      <p:sp>
        <p:nvSpPr>
          <p:cNvPr id="5" name="Footer Placeholder 4">
            <a:extLst>
              <a:ext uri="{FF2B5EF4-FFF2-40B4-BE49-F238E27FC236}">
                <a16:creationId xmlns:a16="http://schemas.microsoft.com/office/drawing/2014/main" id="{1157C186-1C14-61A8-9A91-E1BA2792AEB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0F4D0BF-2A4D-E752-9004-5089F97F3A6E}"/>
              </a:ext>
            </a:extLst>
          </p:cNvPr>
          <p:cNvSpPr>
            <a:spLocks noGrp="1"/>
          </p:cNvSpPr>
          <p:nvPr>
            <p:ph type="sldNum" sz="quarter" idx="12"/>
          </p:nvPr>
        </p:nvSpPr>
        <p:spPr/>
        <p:txBody>
          <a:bodyPr/>
          <a:lstStyle/>
          <a:p>
            <a:fld id="{055B47B4-7A45-46E6-9F50-7B76C74F9290}" type="slidenum">
              <a:rPr lang="en-IN" smtClean="0"/>
              <a:t>‹#›</a:t>
            </a:fld>
            <a:endParaRPr lang="en-IN"/>
          </a:p>
        </p:txBody>
      </p:sp>
    </p:spTree>
    <p:extLst>
      <p:ext uri="{BB962C8B-B14F-4D97-AF65-F5344CB8AC3E}">
        <p14:creationId xmlns:p14="http://schemas.microsoft.com/office/powerpoint/2010/main" val="1021496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B50D1-EC3E-57E4-24BA-8AC5A57A34F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CD7AA70-0629-3D72-26F5-36AE6A0D22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2E30C29-BD79-278B-8ECE-A21A84314EB1}"/>
              </a:ext>
            </a:extLst>
          </p:cNvPr>
          <p:cNvSpPr>
            <a:spLocks noGrp="1"/>
          </p:cNvSpPr>
          <p:nvPr>
            <p:ph type="dt" sz="half" idx="10"/>
          </p:nvPr>
        </p:nvSpPr>
        <p:spPr/>
        <p:txBody>
          <a:bodyPr/>
          <a:lstStyle/>
          <a:p>
            <a:fld id="{DED0F4A5-18A1-4EEA-868E-461616BE0F43}" type="datetimeFigureOut">
              <a:rPr lang="en-IN" smtClean="0"/>
              <a:t>17-08-2023</a:t>
            </a:fld>
            <a:endParaRPr lang="en-IN"/>
          </a:p>
        </p:txBody>
      </p:sp>
      <p:sp>
        <p:nvSpPr>
          <p:cNvPr id="5" name="Footer Placeholder 4">
            <a:extLst>
              <a:ext uri="{FF2B5EF4-FFF2-40B4-BE49-F238E27FC236}">
                <a16:creationId xmlns:a16="http://schemas.microsoft.com/office/drawing/2014/main" id="{BB1CD944-32B8-CBA3-2F3D-D89D17542DD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4FD6CCD-C9DF-6B6E-A3EE-27CE04B6C2FF}"/>
              </a:ext>
            </a:extLst>
          </p:cNvPr>
          <p:cNvSpPr>
            <a:spLocks noGrp="1"/>
          </p:cNvSpPr>
          <p:nvPr>
            <p:ph type="sldNum" sz="quarter" idx="12"/>
          </p:nvPr>
        </p:nvSpPr>
        <p:spPr/>
        <p:txBody>
          <a:bodyPr/>
          <a:lstStyle/>
          <a:p>
            <a:fld id="{055B47B4-7A45-46E6-9F50-7B76C74F9290}" type="slidenum">
              <a:rPr lang="en-IN" smtClean="0"/>
              <a:t>‹#›</a:t>
            </a:fld>
            <a:endParaRPr lang="en-IN"/>
          </a:p>
        </p:txBody>
      </p:sp>
    </p:spTree>
    <p:extLst>
      <p:ext uri="{BB962C8B-B14F-4D97-AF65-F5344CB8AC3E}">
        <p14:creationId xmlns:p14="http://schemas.microsoft.com/office/powerpoint/2010/main" val="2217185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C062C-7B7E-AEBA-86CC-30C3F25BAD4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FC3F04F-7292-6889-6446-DBBCC14897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FBC8F7-13B1-F122-F1D3-054916C115B7}"/>
              </a:ext>
            </a:extLst>
          </p:cNvPr>
          <p:cNvSpPr>
            <a:spLocks noGrp="1"/>
          </p:cNvSpPr>
          <p:nvPr>
            <p:ph type="dt" sz="half" idx="10"/>
          </p:nvPr>
        </p:nvSpPr>
        <p:spPr/>
        <p:txBody>
          <a:bodyPr/>
          <a:lstStyle/>
          <a:p>
            <a:fld id="{DED0F4A5-18A1-4EEA-868E-461616BE0F43}" type="datetimeFigureOut">
              <a:rPr lang="en-IN" smtClean="0"/>
              <a:t>17-08-2023</a:t>
            </a:fld>
            <a:endParaRPr lang="en-IN"/>
          </a:p>
        </p:txBody>
      </p:sp>
      <p:sp>
        <p:nvSpPr>
          <p:cNvPr id="5" name="Footer Placeholder 4">
            <a:extLst>
              <a:ext uri="{FF2B5EF4-FFF2-40B4-BE49-F238E27FC236}">
                <a16:creationId xmlns:a16="http://schemas.microsoft.com/office/drawing/2014/main" id="{C13A0966-AE99-8744-1E49-0FC12738DF1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401701C-0CE0-3DAF-BCCF-D9D92879AADE}"/>
              </a:ext>
            </a:extLst>
          </p:cNvPr>
          <p:cNvSpPr>
            <a:spLocks noGrp="1"/>
          </p:cNvSpPr>
          <p:nvPr>
            <p:ph type="sldNum" sz="quarter" idx="12"/>
          </p:nvPr>
        </p:nvSpPr>
        <p:spPr/>
        <p:txBody>
          <a:bodyPr/>
          <a:lstStyle/>
          <a:p>
            <a:fld id="{055B47B4-7A45-46E6-9F50-7B76C74F9290}" type="slidenum">
              <a:rPr lang="en-IN" smtClean="0"/>
              <a:t>‹#›</a:t>
            </a:fld>
            <a:endParaRPr lang="en-IN"/>
          </a:p>
        </p:txBody>
      </p:sp>
    </p:spTree>
    <p:extLst>
      <p:ext uri="{BB962C8B-B14F-4D97-AF65-F5344CB8AC3E}">
        <p14:creationId xmlns:p14="http://schemas.microsoft.com/office/powerpoint/2010/main" val="574050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21D8-2DA7-AF7D-F84E-1C26897E394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F405C1B-4545-86F9-085E-21ED549F6CD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D890107-69A1-8E13-586B-34601993D9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3B543A5-01AA-FED4-6EB2-E4EC6966C7C8}"/>
              </a:ext>
            </a:extLst>
          </p:cNvPr>
          <p:cNvSpPr>
            <a:spLocks noGrp="1"/>
          </p:cNvSpPr>
          <p:nvPr>
            <p:ph type="dt" sz="half" idx="10"/>
          </p:nvPr>
        </p:nvSpPr>
        <p:spPr/>
        <p:txBody>
          <a:bodyPr/>
          <a:lstStyle/>
          <a:p>
            <a:fld id="{DED0F4A5-18A1-4EEA-868E-461616BE0F43}" type="datetimeFigureOut">
              <a:rPr lang="en-IN" smtClean="0"/>
              <a:t>17-08-2023</a:t>
            </a:fld>
            <a:endParaRPr lang="en-IN"/>
          </a:p>
        </p:txBody>
      </p:sp>
      <p:sp>
        <p:nvSpPr>
          <p:cNvPr id="6" name="Footer Placeholder 5">
            <a:extLst>
              <a:ext uri="{FF2B5EF4-FFF2-40B4-BE49-F238E27FC236}">
                <a16:creationId xmlns:a16="http://schemas.microsoft.com/office/drawing/2014/main" id="{376EAE5F-CC93-1671-F8C8-550C818E385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A2CB684-36BC-B723-EB42-C0383EBCEB30}"/>
              </a:ext>
            </a:extLst>
          </p:cNvPr>
          <p:cNvSpPr>
            <a:spLocks noGrp="1"/>
          </p:cNvSpPr>
          <p:nvPr>
            <p:ph type="sldNum" sz="quarter" idx="12"/>
          </p:nvPr>
        </p:nvSpPr>
        <p:spPr/>
        <p:txBody>
          <a:bodyPr/>
          <a:lstStyle/>
          <a:p>
            <a:fld id="{055B47B4-7A45-46E6-9F50-7B76C74F9290}" type="slidenum">
              <a:rPr lang="en-IN" smtClean="0"/>
              <a:t>‹#›</a:t>
            </a:fld>
            <a:endParaRPr lang="en-IN"/>
          </a:p>
        </p:txBody>
      </p:sp>
    </p:spTree>
    <p:extLst>
      <p:ext uri="{BB962C8B-B14F-4D97-AF65-F5344CB8AC3E}">
        <p14:creationId xmlns:p14="http://schemas.microsoft.com/office/powerpoint/2010/main" val="1672112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5194D-7D3B-2825-B390-8BE66131904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B997E18-0463-B9A1-7710-05E235299D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E856A8-68E8-E319-7F81-3FBD4A10BB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7FF7F06-4F52-B76D-5D95-E059F629A6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118BD6-97BD-1FCE-88B9-3E427EC408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127570D-8AC0-ADCF-B6AF-01CAF40E8AAF}"/>
              </a:ext>
            </a:extLst>
          </p:cNvPr>
          <p:cNvSpPr>
            <a:spLocks noGrp="1"/>
          </p:cNvSpPr>
          <p:nvPr>
            <p:ph type="dt" sz="half" idx="10"/>
          </p:nvPr>
        </p:nvSpPr>
        <p:spPr/>
        <p:txBody>
          <a:bodyPr/>
          <a:lstStyle/>
          <a:p>
            <a:fld id="{DED0F4A5-18A1-4EEA-868E-461616BE0F43}" type="datetimeFigureOut">
              <a:rPr lang="en-IN" smtClean="0"/>
              <a:t>17-08-2023</a:t>
            </a:fld>
            <a:endParaRPr lang="en-IN"/>
          </a:p>
        </p:txBody>
      </p:sp>
      <p:sp>
        <p:nvSpPr>
          <p:cNvPr id="8" name="Footer Placeholder 7">
            <a:extLst>
              <a:ext uri="{FF2B5EF4-FFF2-40B4-BE49-F238E27FC236}">
                <a16:creationId xmlns:a16="http://schemas.microsoft.com/office/drawing/2014/main" id="{ABC87706-B20F-6A10-8386-AE74B289BB9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D1F456A-FB39-6957-0892-299E246E70DE}"/>
              </a:ext>
            </a:extLst>
          </p:cNvPr>
          <p:cNvSpPr>
            <a:spLocks noGrp="1"/>
          </p:cNvSpPr>
          <p:nvPr>
            <p:ph type="sldNum" sz="quarter" idx="12"/>
          </p:nvPr>
        </p:nvSpPr>
        <p:spPr/>
        <p:txBody>
          <a:bodyPr/>
          <a:lstStyle/>
          <a:p>
            <a:fld id="{055B47B4-7A45-46E6-9F50-7B76C74F9290}" type="slidenum">
              <a:rPr lang="en-IN" smtClean="0"/>
              <a:t>‹#›</a:t>
            </a:fld>
            <a:endParaRPr lang="en-IN"/>
          </a:p>
        </p:txBody>
      </p:sp>
    </p:spTree>
    <p:extLst>
      <p:ext uri="{BB962C8B-B14F-4D97-AF65-F5344CB8AC3E}">
        <p14:creationId xmlns:p14="http://schemas.microsoft.com/office/powerpoint/2010/main" val="2975093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02997-0F0B-B732-7014-B96AD53D970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01D860F-D8B7-01E6-31FA-9F2DE695B8F4}"/>
              </a:ext>
            </a:extLst>
          </p:cNvPr>
          <p:cNvSpPr>
            <a:spLocks noGrp="1"/>
          </p:cNvSpPr>
          <p:nvPr>
            <p:ph type="dt" sz="half" idx="10"/>
          </p:nvPr>
        </p:nvSpPr>
        <p:spPr/>
        <p:txBody>
          <a:bodyPr/>
          <a:lstStyle/>
          <a:p>
            <a:fld id="{DED0F4A5-18A1-4EEA-868E-461616BE0F43}" type="datetimeFigureOut">
              <a:rPr lang="en-IN" smtClean="0"/>
              <a:t>17-08-2023</a:t>
            </a:fld>
            <a:endParaRPr lang="en-IN"/>
          </a:p>
        </p:txBody>
      </p:sp>
      <p:sp>
        <p:nvSpPr>
          <p:cNvPr id="4" name="Footer Placeholder 3">
            <a:extLst>
              <a:ext uri="{FF2B5EF4-FFF2-40B4-BE49-F238E27FC236}">
                <a16:creationId xmlns:a16="http://schemas.microsoft.com/office/drawing/2014/main" id="{71675913-96C2-A9BB-DAAA-8A89EDC5E8A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CE5890D-AB12-B7D5-B9EC-33371C3C49B9}"/>
              </a:ext>
            </a:extLst>
          </p:cNvPr>
          <p:cNvSpPr>
            <a:spLocks noGrp="1"/>
          </p:cNvSpPr>
          <p:nvPr>
            <p:ph type="sldNum" sz="quarter" idx="12"/>
          </p:nvPr>
        </p:nvSpPr>
        <p:spPr/>
        <p:txBody>
          <a:bodyPr/>
          <a:lstStyle/>
          <a:p>
            <a:fld id="{055B47B4-7A45-46E6-9F50-7B76C74F9290}" type="slidenum">
              <a:rPr lang="en-IN" smtClean="0"/>
              <a:t>‹#›</a:t>
            </a:fld>
            <a:endParaRPr lang="en-IN"/>
          </a:p>
        </p:txBody>
      </p:sp>
    </p:spTree>
    <p:extLst>
      <p:ext uri="{BB962C8B-B14F-4D97-AF65-F5344CB8AC3E}">
        <p14:creationId xmlns:p14="http://schemas.microsoft.com/office/powerpoint/2010/main" val="4169541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BF7AD5-C3AC-CB5C-25C3-99B6674E8A19}"/>
              </a:ext>
            </a:extLst>
          </p:cNvPr>
          <p:cNvSpPr>
            <a:spLocks noGrp="1"/>
          </p:cNvSpPr>
          <p:nvPr>
            <p:ph type="dt" sz="half" idx="10"/>
          </p:nvPr>
        </p:nvSpPr>
        <p:spPr/>
        <p:txBody>
          <a:bodyPr/>
          <a:lstStyle/>
          <a:p>
            <a:fld id="{DED0F4A5-18A1-4EEA-868E-461616BE0F43}" type="datetimeFigureOut">
              <a:rPr lang="en-IN" smtClean="0"/>
              <a:t>17-08-2023</a:t>
            </a:fld>
            <a:endParaRPr lang="en-IN"/>
          </a:p>
        </p:txBody>
      </p:sp>
      <p:sp>
        <p:nvSpPr>
          <p:cNvPr id="3" name="Footer Placeholder 2">
            <a:extLst>
              <a:ext uri="{FF2B5EF4-FFF2-40B4-BE49-F238E27FC236}">
                <a16:creationId xmlns:a16="http://schemas.microsoft.com/office/drawing/2014/main" id="{4F369354-4639-6B84-D0C8-66ACC83BD85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C30594A-CE36-4A1B-D0D8-4814AC9115BD}"/>
              </a:ext>
            </a:extLst>
          </p:cNvPr>
          <p:cNvSpPr>
            <a:spLocks noGrp="1"/>
          </p:cNvSpPr>
          <p:nvPr>
            <p:ph type="sldNum" sz="quarter" idx="12"/>
          </p:nvPr>
        </p:nvSpPr>
        <p:spPr/>
        <p:txBody>
          <a:bodyPr/>
          <a:lstStyle/>
          <a:p>
            <a:fld id="{055B47B4-7A45-46E6-9F50-7B76C74F9290}" type="slidenum">
              <a:rPr lang="en-IN" smtClean="0"/>
              <a:t>‹#›</a:t>
            </a:fld>
            <a:endParaRPr lang="en-IN"/>
          </a:p>
        </p:txBody>
      </p:sp>
    </p:spTree>
    <p:extLst>
      <p:ext uri="{BB962C8B-B14F-4D97-AF65-F5344CB8AC3E}">
        <p14:creationId xmlns:p14="http://schemas.microsoft.com/office/powerpoint/2010/main" val="1529355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5B36F-EEC9-2B0C-37CF-BF0944EADE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2DECDA7-47BF-DB88-BEE8-D379F2A9D9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B5B0A9D-BD9D-74C6-0ECA-9CC2CB442C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E9B96D-886D-482B-3A42-8E4F7B677AC9}"/>
              </a:ext>
            </a:extLst>
          </p:cNvPr>
          <p:cNvSpPr>
            <a:spLocks noGrp="1"/>
          </p:cNvSpPr>
          <p:nvPr>
            <p:ph type="dt" sz="half" idx="10"/>
          </p:nvPr>
        </p:nvSpPr>
        <p:spPr/>
        <p:txBody>
          <a:bodyPr/>
          <a:lstStyle/>
          <a:p>
            <a:fld id="{DED0F4A5-18A1-4EEA-868E-461616BE0F43}" type="datetimeFigureOut">
              <a:rPr lang="en-IN" smtClean="0"/>
              <a:t>17-08-2023</a:t>
            </a:fld>
            <a:endParaRPr lang="en-IN"/>
          </a:p>
        </p:txBody>
      </p:sp>
      <p:sp>
        <p:nvSpPr>
          <p:cNvPr id="6" name="Footer Placeholder 5">
            <a:extLst>
              <a:ext uri="{FF2B5EF4-FFF2-40B4-BE49-F238E27FC236}">
                <a16:creationId xmlns:a16="http://schemas.microsoft.com/office/drawing/2014/main" id="{121ADBD9-9B21-2703-D958-9D6948558B6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440385C-ED51-92AC-50D8-00F5B12880A0}"/>
              </a:ext>
            </a:extLst>
          </p:cNvPr>
          <p:cNvSpPr>
            <a:spLocks noGrp="1"/>
          </p:cNvSpPr>
          <p:nvPr>
            <p:ph type="sldNum" sz="quarter" idx="12"/>
          </p:nvPr>
        </p:nvSpPr>
        <p:spPr/>
        <p:txBody>
          <a:bodyPr/>
          <a:lstStyle/>
          <a:p>
            <a:fld id="{055B47B4-7A45-46E6-9F50-7B76C74F9290}" type="slidenum">
              <a:rPr lang="en-IN" smtClean="0"/>
              <a:t>‹#›</a:t>
            </a:fld>
            <a:endParaRPr lang="en-IN"/>
          </a:p>
        </p:txBody>
      </p:sp>
    </p:spTree>
    <p:extLst>
      <p:ext uri="{BB962C8B-B14F-4D97-AF65-F5344CB8AC3E}">
        <p14:creationId xmlns:p14="http://schemas.microsoft.com/office/powerpoint/2010/main" val="2327757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D21ED-3C13-E6DE-8855-252B633926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E90D0CF-4F46-9FF7-2603-2CAAE4C6B7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E5B03F6-7294-AC7E-4EB9-B7963DE5D6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934DAC-D70B-96B2-6428-057B8EC45A3F}"/>
              </a:ext>
            </a:extLst>
          </p:cNvPr>
          <p:cNvSpPr>
            <a:spLocks noGrp="1"/>
          </p:cNvSpPr>
          <p:nvPr>
            <p:ph type="dt" sz="half" idx="10"/>
          </p:nvPr>
        </p:nvSpPr>
        <p:spPr/>
        <p:txBody>
          <a:bodyPr/>
          <a:lstStyle/>
          <a:p>
            <a:fld id="{DED0F4A5-18A1-4EEA-868E-461616BE0F43}" type="datetimeFigureOut">
              <a:rPr lang="en-IN" smtClean="0"/>
              <a:t>17-08-2023</a:t>
            </a:fld>
            <a:endParaRPr lang="en-IN"/>
          </a:p>
        </p:txBody>
      </p:sp>
      <p:sp>
        <p:nvSpPr>
          <p:cNvPr id="6" name="Footer Placeholder 5">
            <a:extLst>
              <a:ext uri="{FF2B5EF4-FFF2-40B4-BE49-F238E27FC236}">
                <a16:creationId xmlns:a16="http://schemas.microsoft.com/office/drawing/2014/main" id="{C24D8317-F7C2-8A3F-B969-2FC9B2B4082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546628E-8F93-FE16-5654-FECA8D1C31D5}"/>
              </a:ext>
            </a:extLst>
          </p:cNvPr>
          <p:cNvSpPr>
            <a:spLocks noGrp="1"/>
          </p:cNvSpPr>
          <p:nvPr>
            <p:ph type="sldNum" sz="quarter" idx="12"/>
          </p:nvPr>
        </p:nvSpPr>
        <p:spPr/>
        <p:txBody>
          <a:bodyPr/>
          <a:lstStyle/>
          <a:p>
            <a:fld id="{055B47B4-7A45-46E6-9F50-7B76C74F9290}" type="slidenum">
              <a:rPr lang="en-IN" smtClean="0"/>
              <a:t>‹#›</a:t>
            </a:fld>
            <a:endParaRPr lang="en-IN"/>
          </a:p>
        </p:txBody>
      </p:sp>
    </p:spTree>
    <p:extLst>
      <p:ext uri="{BB962C8B-B14F-4D97-AF65-F5344CB8AC3E}">
        <p14:creationId xmlns:p14="http://schemas.microsoft.com/office/powerpoint/2010/main" val="410318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F15FC9-60B5-D4AE-E16D-9FCAC26125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9AA12CB-0457-E620-E04F-02F7580EA8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0931026-9F4D-AE9F-E5FF-AC9D4186EC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D0F4A5-18A1-4EEA-868E-461616BE0F43}" type="datetimeFigureOut">
              <a:rPr lang="en-IN" smtClean="0"/>
              <a:t>17-08-2023</a:t>
            </a:fld>
            <a:endParaRPr lang="en-IN"/>
          </a:p>
        </p:txBody>
      </p:sp>
      <p:sp>
        <p:nvSpPr>
          <p:cNvPr id="5" name="Footer Placeholder 4">
            <a:extLst>
              <a:ext uri="{FF2B5EF4-FFF2-40B4-BE49-F238E27FC236}">
                <a16:creationId xmlns:a16="http://schemas.microsoft.com/office/drawing/2014/main" id="{6F4E6C46-1F94-921C-84F2-06F0B9F3D5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C7D1C45-0173-87C2-AADC-5B6E8AD2AD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5B47B4-7A45-46E6-9F50-7B76C74F9290}" type="slidenum">
              <a:rPr lang="en-IN" smtClean="0"/>
              <a:t>‹#›</a:t>
            </a:fld>
            <a:endParaRPr lang="en-IN"/>
          </a:p>
        </p:txBody>
      </p:sp>
    </p:spTree>
    <p:extLst>
      <p:ext uri="{BB962C8B-B14F-4D97-AF65-F5344CB8AC3E}">
        <p14:creationId xmlns:p14="http://schemas.microsoft.com/office/powerpoint/2010/main" val="22655922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cyberhoot.com/cybrary/security-event-and-incident-management-sei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5F442-A6CC-ED04-42DF-EA4D688488B8}"/>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A43600DF-D7E7-EB76-9DAB-0C6D7527492B}"/>
              </a:ext>
            </a:extLst>
          </p:cNvPr>
          <p:cNvSpPr>
            <a:spLocks noGrp="1"/>
          </p:cNvSpPr>
          <p:nvPr>
            <p:ph type="subTitle" idx="1"/>
          </p:nvPr>
        </p:nvSpPr>
        <p:spPr/>
        <p:txBody>
          <a:bodyPr/>
          <a:lstStyle/>
          <a:p>
            <a:endParaRPr lang="en-IN"/>
          </a:p>
        </p:txBody>
      </p:sp>
      <p:pic>
        <p:nvPicPr>
          <p:cNvPr id="4" name="Picture 3" descr="Diagram that shows an architecture for integrating AKS and API Management via mTLS.">
            <a:extLst>
              <a:ext uri="{FF2B5EF4-FFF2-40B4-BE49-F238E27FC236}">
                <a16:creationId xmlns:a16="http://schemas.microsoft.com/office/drawing/2014/main" id="{7B66DA5F-7AB7-3285-D41E-B54320FEFAE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3271" y="-68617"/>
            <a:ext cx="12570373" cy="7471919"/>
          </a:xfrm>
          <a:prstGeom prst="rect">
            <a:avLst/>
          </a:prstGeom>
          <a:noFill/>
          <a:ln>
            <a:noFill/>
          </a:ln>
        </p:spPr>
      </p:pic>
    </p:spTree>
    <p:extLst>
      <p:ext uri="{BB962C8B-B14F-4D97-AF65-F5344CB8AC3E}">
        <p14:creationId xmlns:p14="http://schemas.microsoft.com/office/powerpoint/2010/main" val="39518402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7E46B9-B569-21C6-480E-92B7CE64A35F}"/>
              </a:ext>
            </a:extLst>
          </p:cNvPr>
          <p:cNvSpPr>
            <a:spLocks noGrp="1"/>
          </p:cNvSpPr>
          <p:nvPr>
            <p:ph idx="1"/>
          </p:nvPr>
        </p:nvSpPr>
        <p:spPr>
          <a:xfrm>
            <a:off x="3653625" y="187241"/>
            <a:ext cx="2966545" cy="1055032"/>
          </a:xfrm>
        </p:spPr>
        <p:txBody>
          <a:bodyPr/>
          <a:lstStyle/>
          <a:p>
            <a:r>
              <a:rPr lang="en-IN" dirty="0" err="1"/>
              <a:t>Closed,Open</a:t>
            </a:r>
            <a:endParaRPr lang="en-IN" dirty="0"/>
          </a:p>
          <a:p>
            <a:r>
              <a:rPr lang="en-IN" dirty="0"/>
              <a:t>Half Open</a:t>
            </a:r>
          </a:p>
        </p:txBody>
      </p:sp>
      <p:pic>
        <p:nvPicPr>
          <p:cNvPr id="5" name="Picture 4">
            <a:extLst>
              <a:ext uri="{FF2B5EF4-FFF2-40B4-BE49-F238E27FC236}">
                <a16:creationId xmlns:a16="http://schemas.microsoft.com/office/drawing/2014/main" id="{C0E80F2B-69C6-25FB-9255-84341129BEC3}"/>
              </a:ext>
            </a:extLst>
          </p:cNvPr>
          <p:cNvPicPr>
            <a:picLocks noChangeAspect="1"/>
          </p:cNvPicPr>
          <p:nvPr/>
        </p:nvPicPr>
        <p:blipFill>
          <a:blip r:embed="rId2"/>
          <a:stretch>
            <a:fillRect/>
          </a:stretch>
        </p:blipFill>
        <p:spPr>
          <a:xfrm>
            <a:off x="-65382" y="1857"/>
            <a:ext cx="3423382" cy="1790653"/>
          </a:xfrm>
          <a:prstGeom prst="rect">
            <a:avLst/>
          </a:prstGeom>
        </p:spPr>
      </p:pic>
      <p:pic>
        <p:nvPicPr>
          <p:cNvPr id="22530" name="Picture 2">
            <a:extLst>
              <a:ext uri="{FF2B5EF4-FFF2-40B4-BE49-F238E27FC236}">
                <a16:creationId xmlns:a16="http://schemas.microsoft.com/office/drawing/2014/main" id="{D01C242E-5A1D-0E50-3AE1-AF5511BD3E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799" y="-46255"/>
            <a:ext cx="6408794" cy="2053732"/>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a:extLst>
              <a:ext uri="{FF2B5EF4-FFF2-40B4-BE49-F238E27FC236}">
                <a16:creationId xmlns:a16="http://schemas.microsoft.com/office/drawing/2014/main" id="{20464F6F-E4B9-DE8E-F536-EC4C582D8B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2989" y="2142414"/>
            <a:ext cx="6409011" cy="1914579"/>
          </a:xfrm>
          <a:prstGeom prst="rect">
            <a:avLst/>
          </a:prstGeom>
          <a:noFill/>
          <a:extLst>
            <a:ext uri="{909E8E84-426E-40DD-AFC4-6F175D3DCCD1}">
              <a14:hiddenFill xmlns:a14="http://schemas.microsoft.com/office/drawing/2010/main">
                <a:solidFill>
                  <a:srgbClr val="FFFFFF"/>
                </a:solidFill>
              </a14:hiddenFill>
            </a:ext>
          </a:extLst>
        </p:spPr>
      </p:pic>
      <p:pic>
        <p:nvPicPr>
          <p:cNvPr id="22534" name="Picture 6">
            <a:extLst>
              <a:ext uri="{FF2B5EF4-FFF2-40B4-BE49-F238E27FC236}">
                <a16:creationId xmlns:a16="http://schemas.microsoft.com/office/drawing/2014/main" id="{45D74F4F-6BA8-B37B-5A8A-DC3DB303C2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7578" y="4191930"/>
            <a:ext cx="6119832" cy="237216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1311AF5-F01F-EF4C-F724-FACC4A9A2C30}"/>
              </a:ext>
            </a:extLst>
          </p:cNvPr>
          <p:cNvPicPr>
            <a:picLocks noChangeAspect="1"/>
          </p:cNvPicPr>
          <p:nvPr/>
        </p:nvPicPr>
        <p:blipFill>
          <a:blip r:embed="rId6"/>
          <a:stretch>
            <a:fillRect/>
          </a:stretch>
        </p:blipFill>
        <p:spPr>
          <a:xfrm>
            <a:off x="0" y="1811784"/>
            <a:ext cx="5531134" cy="2781443"/>
          </a:xfrm>
          <a:prstGeom prst="rect">
            <a:avLst/>
          </a:prstGeom>
        </p:spPr>
      </p:pic>
      <p:pic>
        <p:nvPicPr>
          <p:cNvPr id="9" name="Picture 8">
            <a:extLst>
              <a:ext uri="{FF2B5EF4-FFF2-40B4-BE49-F238E27FC236}">
                <a16:creationId xmlns:a16="http://schemas.microsoft.com/office/drawing/2014/main" id="{06621BBF-15F2-0194-0E62-6A0226EDD841}"/>
              </a:ext>
            </a:extLst>
          </p:cNvPr>
          <p:cNvPicPr>
            <a:picLocks noChangeAspect="1"/>
          </p:cNvPicPr>
          <p:nvPr/>
        </p:nvPicPr>
        <p:blipFill>
          <a:blip r:embed="rId7"/>
          <a:stretch>
            <a:fillRect/>
          </a:stretch>
        </p:blipFill>
        <p:spPr>
          <a:xfrm>
            <a:off x="-65382" y="4570680"/>
            <a:ext cx="6959958" cy="2324219"/>
          </a:xfrm>
          <a:prstGeom prst="rect">
            <a:avLst/>
          </a:prstGeom>
        </p:spPr>
      </p:pic>
    </p:spTree>
    <p:extLst>
      <p:ext uri="{BB962C8B-B14F-4D97-AF65-F5344CB8AC3E}">
        <p14:creationId xmlns:p14="http://schemas.microsoft.com/office/powerpoint/2010/main" val="255283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12 Factor App Revisited">
            <a:extLst>
              <a:ext uri="{FF2B5EF4-FFF2-40B4-BE49-F238E27FC236}">
                <a16:creationId xmlns:a16="http://schemas.microsoft.com/office/drawing/2014/main" id="{AC07A02A-734A-4FA5-CCA9-0060CC1D14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237" y="-94593"/>
            <a:ext cx="1140826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5490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4291E-A540-123E-76A1-F92612118D9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DDA3BFC-E68E-2BFA-4CD2-715F09DE479F}"/>
              </a:ext>
            </a:extLst>
          </p:cNvPr>
          <p:cNvSpPr>
            <a:spLocks noGrp="1"/>
          </p:cNvSpPr>
          <p:nvPr>
            <p:ph idx="1"/>
          </p:nvPr>
        </p:nvSpPr>
        <p:spPr/>
        <p:txBody>
          <a:bodyPr/>
          <a:lstStyle/>
          <a:p>
            <a:endParaRPr lang="en-IN"/>
          </a:p>
        </p:txBody>
      </p:sp>
      <p:pic>
        <p:nvPicPr>
          <p:cNvPr id="16386" name="Picture 2">
            <a:extLst>
              <a:ext uri="{FF2B5EF4-FFF2-40B4-BE49-F238E27FC236}">
                <a16:creationId xmlns:a16="http://schemas.microsoft.com/office/drawing/2014/main" id="{42F50ABA-D4F8-10F8-99CB-2FC7124001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150" y="104775"/>
            <a:ext cx="10553700" cy="664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6352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1B9B0-ACF4-9308-CD8E-2CBE2A99029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07B0512-B0ED-B958-6098-AFFD73E9CB13}"/>
              </a:ext>
            </a:extLst>
          </p:cNvPr>
          <p:cNvSpPr>
            <a:spLocks noGrp="1"/>
          </p:cNvSpPr>
          <p:nvPr>
            <p:ph idx="1"/>
          </p:nvPr>
        </p:nvSpPr>
        <p:spPr/>
        <p:txBody>
          <a:bodyPr/>
          <a:lstStyle/>
          <a:p>
            <a:endParaRPr lang="en-IN"/>
          </a:p>
        </p:txBody>
      </p:sp>
      <p:pic>
        <p:nvPicPr>
          <p:cNvPr id="15362" name="Picture 2">
            <a:extLst>
              <a:ext uri="{FF2B5EF4-FFF2-40B4-BE49-F238E27FC236}">
                <a16:creationId xmlns:a16="http://schemas.microsoft.com/office/drawing/2014/main" id="{C4FEEBE1-F89F-F763-3A6A-F8EA8EA176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586" y="287392"/>
            <a:ext cx="11734799" cy="6600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9361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B5576-0885-3C4B-8C0F-8900B93BB02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AD70BB0-F237-14A1-B5F0-15FBAA8719DE}"/>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1616945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939785A-F812-F52E-B8C9-542C4AFF91F1}"/>
              </a:ext>
            </a:extLst>
          </p:cNvPr>
          <p:cNvSpPr txBox="1"/>
          <p:nvPr/>
        </p:nvSpPr>
        <p:spPr>
          <a:xfrm>
            <a:off x="258278" y="255133"/>
            <a:ext cx="11675444" cy="6600525"/>
          </a:xfrm>
          <a:prstGeom prst="rect">
            <a:avLst/>
          </a:prstGeom>
          <a:noFill/>
        </p:spPr>
        <p:txBody>
          <a:bodyPr wrap="square">
            <a:spAutoFit/>
          </a:bodyPr>
          <a:lstStyle/>
          <a:p>
            <a:pPr marL="342900" lvl="0" indent="-342900">
              <a:lnSpc>
                <a:spcPct val="107000"/>
              </a:lnSpc>
              <a:spcAft>
                <a:spcPts val="800"/>
              </a:spcAft>
              <a:buFont typeface="+mj-lt"/>
              <a:buAutoNum type="arabicPeriod"/>
              <a:tabLst>
                <a:tab pos="457200" algn="l"/>
              </a:tabLst>
            </a:pPr>
            <a:r>
              <a:rPr lang="en-IN" sz="1700" dirty="0">
                <a:solidFill>
                  <a:srgbClr val="161616"/>
                </a:solidFill>
                <a:effectLst/>
                <a:latin typeface="Segoe UI" panose="020B0502040204020203" pitchFamily="34" charset="0"/>
                <a:ea typeface="Times New Roman" panose="02020603050405020304" pitchFamily="18" charset="0"/>
                <a:cs typeface="Times New Roman" panose="02020603050405020304" pitchFamily="18" charset="0"/>
              </a:rPr>
              <a:t>A user makes a request to the application endpoint from the internet.</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700" dirty="0">
                <a:solidFill>
                  <a:srgbClr val="161616"/>
                </a:solidFill>
                <a:effectLst/>
                <a:latin typeface="Segoe UI" panose="020B0502040204020203" pitchFamily="34" charset="0"/>
                <a:ea typeface="Times New Roman" panose="02020603050405020304" pitchFamily="18" charset="0"/>
                <a:cs typeface="Times New Roman" panose="02020603050405020304" pitchFamily="18" charset="0"/>
              </a:rPr>
              <a:t>Azure Application Gateway receives traffic as HTTPS and presents a PFX certificate previously loaded from Azure Key Vault to the user.</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700" dirty="0">
                <a:solidFill>
                  <a:srgbClr val="161616"/>
                </a:solidFill>
                <a:effectLst/>
                <a:latin typeface="Segoe UI" panose="020B0502040204020203" pitchFamily="34" charset="0"/>
                <a:ea typeface="Times New Roman" panose="02020603050405020304" pitchFamily="18" charset="0"/>
                <a:cs typeface="Times New Roman" panose="02020603050405020304" pitchFamily="18" charset="0"/>
              </a:rPr>
              <a:t>Application Gateway uses private keys to decrypt traffic (SSL offload), performs web application firewall inspections, and re-encrypts traffic by using public keys (end-to-end encryption).</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700" dirty="0">
                <a:solidFill>
                  <a:srgbClr val="161616"/>
                </a:solidFill>
                <a:effectLst/>
                <a:latin typeface="Segoe UI" panose="020B0502040204020203" pitchFamily="34" charset="0"/>
                <a:ea typeface="Times New Roman" panose="02020603050405020304" pitchFamily="18" charset="0"/>
                <a:cs typeface="Times New Roman" panose="02020603050405020304" pitchFamily="18" charset="0"/>
              </a:rPr>
              <a:t>Application Gateway applies rules and backend settings based on the backend pool and sends traffic to the API Management backend pool over HTTPS.</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700" dirty="0">
                <a:solidFill>
                  <a:srgbClr val="161616"/>
                </a:solidFill>
                <a:effectLst/>
                <a:latin typeface="Segoe UI" panose="020B0502040204020203" pitchFamily="34" charset="0"/>
                <a:ea typeface="Times New Roman" panose="02020603050405020304" pitchFamily="18" charset="0"/>
                <a:cs typeface="Times New Roman" panose="02020603050405020304" pitchFamily="18" charset="0"/>
              </a:rPr>
              <a:t>API Management is deployed in internal virtual network mode (Developer or Premium tier only) with a private IP address. It receives traffic as HTTPS with custom domain PFX certificates.</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700" dirty="0">
                <a:solidFill>
                  <a:srgbClr val="161616"/>
                </a:solidFill>
                <a:effectLst/>
                <a:latin typeface="Segoe UI" panose="020B0502040204020203" pitchFamily="34" charset="0"/>
                <a:ea typeface="Times New Roman" panose="02020603050405020304" pitchFamily="18" charset="0"/>
                <a:cs typeface="Times New Roman" panose="02020603050405020304" pitchFamily="18" charset="0"/>
              </a:rPr>
              <a:t>Azure Active Directory (Azure AD) provides authentication and applies API Management policies via OAuth and client certificate validation. To receive and verify client certificates over HTTP/2 in API Management, you need to enable </a:t>
            </a:r>
            <a:r>
              <a:rPr lang="en-IN" sz="1700" b="1" dirty="0">
                <a:solidFill>
                  <a:srgbClr val="161616"/>
                </a:solidFill>
                <a:effectLst/>
                <a:latin typeface="Segoe UI" panose="020B0502040204020203" pitchFamily="34" charset="0"/>
                <a:ea typeface="Times New Roman" panose="02020603050405020304" pitchFamily="18" charset="0"/>
                <a:cs typeface="Times New Roman" panose="02020603050405020304" pitchFamily="18" charset="0"/>
              </a:rPr>
              <a:t>Negotiate client certificate</a:t>
            </a:r>
            <a:r>
              <a:rPr lang="en-IN" sz="1700" dirty="0">
                <a:solidFill>
                  <a:srgbClr val="161616"/>
                </a:solidFill>
                <a:effectLst/>
                <a:latin typeface="Segoe UI" panose="020B0502040204020203" pitchFamily="34" charset="0"/>
                <a:ea typeface="Times New Roman" panose="02020603050405020304" pitchFamily="18" charset="0"/>
                <a:cs typeface="Times New Roman" panose="02020603050405020304" pitchFamily="18" charset="0"/>
              </a:rPr>
              <a:t> on the </a:t>
            </a:r>
            <a:r>
              <a:rPr lang="en-IN" sz="1700" b="1" dirty="0">
                <a:solidFill>
                  <a:srgbClr val="161616"/>
                </a:solidFill>
                <a:effectLst/>
                <a:latin typeface="Segoe UI" panose="020B0502040204020203" pitchFamily="34" charset="0"/>
                <a:ea typeface="Times New Roman" panose="02020603050405020304" pitchFamily="18" charset="0"/>
                <a:cs typeface="Times New Roman" panose="02020603050405020304" pitchFamily="18" charset="0"/>
              </a:rPr>
              <a:t>Custom domains</a:t>
            </a:r>
            <a:r>
              <a:rPr lang="en-IN" sz="1700" dirty="0">
                <a:solidFill>
                  <a:srgbClr val="161616"/>
                </a:solidFill>
                <a:effectLst/>
                <a:latin typeface="Segoe UI" panose="020B0502040204020203" pitchFamily="34" charset="0"/>
                <a:ea typeface="Times New Roman" panose="02020603050405020304" pitchFamily="18" charset="0"/>
                <a:cs typeface="Times New Roman" panose="02020603050405020304" pitchFamily="18" charset="0"/>
              </a:rPr>
              <a:t> blade in API Management.</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700" dirty="0">
                <a:solidFill>
                  <a:srgbClr val="161616"/>
                </a:solidFill>
                <a:effectLst/>
                <a:latin typeface="Segoe UI" panose="020B0502040204020203" pitchFamily="34" charset="0"/>
                <a:ea typeface="Times New Roman" panose="02020603050405020304" pitchFamily="18" charset="0"/>
                <a:cs typeface="Times New Roman" panose="02020603050405020304" pitchFamily="18" charset="0"/>
              </a:rPr>
              <a:t>API Management sends traffic via HTTPS to an ingress controller for an AKS private cluster.</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700" dirty="0">
                <a:solidFill>
                  <a:srgbClr val="161616"/>
                </a:solidFill>
                <a:effectLst/>
                <a:latin typeface="Segoe UI" panose="020B0502040204020203" pitchFamily="34" charset="0"/>
                <a:ea typeface="Times New Roman" panose="02020603050405020304" pitchFamily="18" charset="0"/>
                <a:cs typeface="Times New Roman" panose="02020603050405020304" pitchFamily="18" charset="0"/>
              </a:rPr>
              <a:t>The AKS ingress controller receives the HTTPS traffic and verifies the PEM server certificate and private key. Most enterprise-level ingress controllers support </a:t>
            </a:r>
            <a:r>
              <a:rPr lang="en-IN" sz="1700" dirty="0" err="1">
                <a:solidFill>
                  <a:srgbClr val="161616"/>
                </a:solidFill>
                <a:effectLst/>
                <a:latin typeface="Segoe UI" panose="020B0502040204020203" pitchFamily="34" charset="0"/>
                <a:ea typeface="Times New Roman" panose="02020603050405020304" pitchFamily="18" charset="0"/>
                <a:cs typeface="Times New Roman" panose="02020603050405020304" pitchFamily="18" charset="0"/>
              </a:rPr>
              <a:t>mTLS</a:t>
            </a:r>
            <a:r>
              <a:rPr lang="en-IN" sz="1700" dirty="0">
                <a:solidFill>
                  <a:srgbClr val="161616"/>
                </a:solidFill>
                <a:effectLst/>
                <a:latin typeface="Segoe UI" panose="020B0502040204020203" pitchFamily="34" charset="0"/>
                <a:ea typeface="Times New Roman" panose="02020603050405020304" pitchFamily="18" charset="0"/>
                <a:cs typeface="Times New Roman" panose="02020603050405020304" pitchFamily="18" charset="0"/>
              </a:rPr>
              <a:t>. Examples include NGINX and AGIC.</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700" dirty="0">
                <a:solidFill>
                  <a:srgbClr val="161616"/>
                </a:solidFill>
                <a:effectLst/>
                <a:latin typeface="Segoe UI" panose="020B0502040204020203" pitchFamily="34" charset="0"/>
                <a:ea typeface="Times New Roman" panose="02020603050405020304" pitchFamily="18" charset="0"/>
                <a:cs typeface="Times New Roman" panose="02020603050405020304" pitchFamily="18" charset="0"/>
              </a:rPr>
              <a:t>The ingress controller processes TLS secrets (Kubernetes Secrets) by using </a:t>
            </a:r>
            <a:r>
              <a:rPr lang="en-IN" sz="1700" dirty="0" err="1">
                <a:solidFill>
                  <a:srgbClr val="161616"/>
                </a:solidFill>
                <a:effectLst/>
                <a:latin typeface="Segoe UI" panose="020B0502040204020203" pitchFamily="34" charset="0"/>
                <a:ea typeface="Times New Roman" panose="02020603050405020304" pitchFamily="18" charset="0"/>
                <a:cs typeface="Times New Roman" panose="02020603050405020304" pitchFamily="18" charset="0"/>
              </a:rPr>
              <a:t>cert.pem</a:t>
            </a:r>
            <a:r>
              <a:rPr lang="en-IN" sz="1700" dirty="0">
                <a:solidFill>
                  <a:srgbClr val="161616"/>
                </a:solidFill>
                <a:effectLst/>
                <a:latin typeface="Segoe UI" panose="020B0502040204020203" pitchFamily="34" charset="0"/>
                <a:ea typeface="Times New Roman" panose="02020603050405020304" pitchFamily="18" charset="0"/>
                <a:cs typeface="Times New Roman" panose="02020603050405020304" pitchFamily="18" charset="0"/>
              </a:rPr>
              <a:t> and </a:t>
            </a:r>
            <a:r>
              <a:rPr lang="en-IN" sz="1700" dirty="0" err="1">
                <a:solidFill>
                  <a:srgbClr val="161616"/>
                </a:solidFill>
                <a:effectLst/>
                <a:latin typeface="Segoe UI" panose="020B0502040204020203" pitchFamily="34" charset="0"/>
                <a:ea typeface="Times New Roman" panose="02020603050405020304" pitchFamily="18" charset="0"/>
                <a:cs typeface="Times New Roman" panose="02020603050405020304" pitchFamily="18" charset="0"/>
              </a:rPr>
              <a:t>key.pem</a:t>
            </a:r>
            <a:r>
              <a:rPr lang="en-IN" sz="1700" dirty="0">
                <a:solidFill>
                  <a:srgbClr val="161616"/>
                </a:solidFill>
                <a:effectLst/>
                <a:latin typeface="Segoe UI" panose="020B0502040204020203" pitchFamily="34" charset="0"/>
                <a:ea typeface="Times New Roman" panose="02020603050405020304" pitchFamily="18" charset="0"/>
                <a:cs typeface="Times New Roman" panose="02020603050405020304" pitchFamily="18" charset="0"/>
              </a:rPr>
              <a:t>. The ingress controller decrypts traffic by using a private key (offloaded). For enhanced-security secret management that's based on requirements, CSI driver integration with AKS is available.</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700" dirty="0">
                <a:solidFill>
                  <a:srgbClr val="161616"/>
                </a:solidFill>
                <a:effectLst/>
                <a:latin typeface="Segoe UI" panose="020B0502040204020203" pitchFamily="34" charset="0"/>
                <a:ea typeface="Times New Roman" panose="02020603050405020304" pitchFamily="18" charset="0"/>
                <a:cs typeface="Times New Roman" panose="02020603050405020304" pitchFamily="18" charset="0"/>
              </a:rPr>
              <a:t>The ingress controller re-encrypts traffic by using private keys and sends traffic over HTTPS to AKS pods. Depending on your requirements, you can configure AKS ingress as HTTPS backend or passthrough.</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78570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B3ADA0-FED4-A712-0B89-2330E44AB892}"/>
              </a:ext>
            </a:extLst>
          </p:cNvPr>
          <p:cNvSpPr>
            <a:spLocks noGrp="1"/>
          </p:cNvSpPr>
          <p:nvPr>
            <p:ph idx="1"/>
          </p:nvPr>
        </p:nvSpPr>
        <p:spPr>
          <a:xfrm>
            <a:off x="356936" y="163629"/>
            <a:ext cx="11318507" cy="6400800"/>
          </a:xfrm>
        </p:spPr>
        <p:txBody>
          <a:bodyPr numCol="2">
            <a:normAutofit/>
          </a:bodyPr>
          <a:lstStyle/>
          <a:p>
            <a:endParaRPr lang="en-IN" dirty="0"/>
          </a:p>
          <a:p>
            <a:r>
              <a:rPr lang="en-IN" dirty="0"/>
              <a:t>Azure Application Gateway</a:t>
            </a:r>
          </a:p>
          <a:p>
            <a:r>
              <a:rPr lang="en-IN" dirty="0"/>
              <a:t>Azure API Management</a:t>
            </a:r>
          </a:p>
          <a:p>
            <a:r>
              <a:rPr lang="en-IN" dirty="0"/>
              <a:t>Azure Key Vault</a:t>
            </a:r>
          </a:p>
          <a:p>
            <a:r>
              <a:rPr lang="en-IN" dirty="0"/>
              <a:t>Azure Kubernetes Services</a:t>
            </a:r>
          </a:p>
          <a:p>
            <a:r>
              <a:rPr lang="en-IN" dirty="0"/>
              <a:t>Azure </a:t>
            </a:r>
            <a:r>
              <a:rPr lang="en-IN" dirty="0" err="1"/>
              <a:t>CosmosDB</a:t>
            </a:r>
            <a:endParaRPr lang="en-IN" dirty="0"/>
          </a:p>
          <a:p>
            <a:r>
              <a:rPr lang="en-IN" dirty="0"/>
              <a:t>Azure </a:t>
            </a:r>
            <a:r>
              <a:rPr lang="en-IN" dirty="0" err="1"/>
              <a:t>SqlDatabase</a:t>
            </a:r>
            <a:endParaRPr lang="en-IN" dirty="0"/>
          </a:p>
          <a:p>
            <a:r>
              <a:rPr lang="en-IN" dirty="0"/>
              <a:t>Azure app </a:t>
            </a:r>
            <a:r>
              <a:rPr lang="en-IN" dirty="0" err="1"/>
              <a:t>Serivces</a:t>
            </a:r>
            <a:endParaRPr lang="en-IN" dirty="0"/>
          </a:p>
          <a:p>
            <a:r>
              <a:rPr lang="en-IN" dirty="0"/>
              <a:t>Azure Active Directory</a:t>
            </a:r>
          </a:p>
          <a:p>
            <a:r>
              <a:rPr lang="en-IN" dirty="0"/>
              <a:t>Azure Container </a:t>
            </a:r>
            <a:r>
              <a:rPr lang="en-IN" dirty="0" err="1"/>
              <a:t>Registory</a:t>
            </a:r>
            <a:endParaRPr lang="en-IN" dirty="0"/>
          </a:p>
          <a:p>
            <a:r>
              <a:rPr lang="en-IN" dirty="0"/>
              <a:t>Azure Private End Points</a:t>
            </a:r>
          </a:p>
          <a:p>
            <a:endParaRPr lang="en-IN" dirty="0"/>
          </a:p>
          <a:p>
            <a:endParaRPr lang="en-IN" dirty="0"/>
          </a:p>
          <a:p>
            <a:endParaRPr lang="en-IN" dirty="0"/>
          </a:p>
          <a:p>
            <a:pPr marL="0" indent="0">
              <a:buNone/>
            </a:pPr>
            <a:endParaRPr lang="en-IN" dirty="0"/>
          </a:p>
          <a:p>
            <a:pPr marL="0" indent="0">
              <a:buNone/>
            </a:pPr>
            <a:r>
              <a:rPr lang="en-IN" dirty="0"/>
              <a:t>    Flow: Git, Docker, Kubernetes</a:t>
            </a:r>
          </a:p>
          <a:p>
            <a:endParaRPr lang="en-IN" dirty="0"/>
          </a:p>
        </p:txBody>
      </p:sp>
    </p:spTree>
    <p:extLst>
      <p:ext uri="{BB962C8B-B14F-4D97-AF65-F5344CB8AC3E}">
        <p14:creationId xmlns:p14="http://schemas.microsoft.com/office/powerpoint/2010/main" val="836926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1EC1E6-773A-6C40-7905-6FFC3C32C26D}"/>
              </a:ext>
            </a:extLst>
          </p:cNvPr>
          <p:cNvSpPr>
            <a:spLocks noGrp="1"/>
          </p:cNvSpPr>
          <p:nvPr>
            <p:ph idx="1"/>
          </p:nvPr>
        </p:nvSpPr>
        <p:spPr>
          <a:xfrm>
            <a:off x="126123" y="196521"/>
            <a:ext cx="12191999" cy="4351338"/>
          </a:xfrm>
        </p:spPr>
        <p:txBody>
          <a:bodyPr/>
          <a:lstStyle/>
          <a:p>
            <a:pPr marL="0" indent="0" algn="ctr">
              <a:buNone/>
            </a:pPr>
            <a:r>
              <a:rPr lang="en-IN" b="0" i="0" dirty="0">
                <a:solidFill>
                  <a:srgbClr val="202124"/>
                </a:solidFill>
                <a:effectLst/>
                <a:latin typeface="Google Sans"/>
              </a:rPr>
              <a:t>	Azure application insight</a:t>
            </a:r>
            <a:endParaRPr lang="en-IN" b="0" i="0" dirty="0">
              <a:solidFill>
                <a:srgbClr val="202124"/>
              </a:solidFill>
              <a:effectLst/>
              <a:latin typeface="arial" panose="020B0604020202020204" pitchFamily="34" charset="0"/>
            </a:endParaRPr>
          </a:p>
          <a:p>
            <a:pPr marL="0" indent="0" algn="l">
              <a:buNone/>
            </a:pPr>
            <a:r>
              <a:rPr lang="en-IN" sz="2000" b="0" i="0" dirty="0">
                <a:solidFill>
                  <a:srgbClr val="4D5156"/>
                </a:solidFill>
                <a:effectLst/>
                <a:latin typeface="Google Sans"/>
              </a:rPr>
              <a:t>Application Insights is </a:t>
            </a:r>
            <a:r>
              <a:rPr lang="en-IN" sz="2000" b="0" i="0" dirty="0">
                <a:solidFill>
                  <a:srgbClr val="040C28"/>
                </a:solidFill>
                <a:effectLst/>
                <a:latin typeface="Google Sans"/>
              </a:rPr>
              <a:t>an extension of Azure Monitor and provides application performance monitoring (APM) features</a:t>
            </a:r>
            <a:r>
              <a:rPr lang="en-IN" sz="2000" b="0" i="0" dirty="0">
                <a:solidFill>
                  <a:srgbClr val="4D5156"/>
                </a:solidFill>
                <a:effectLst/>
                <a:latin typeface="Google Sans"/>
              </a:rPr>
              <a:t>. APM tools are useful to monitor applications from development, through test, and into production in the following ways: Proactively understand how an application is performing.</a:t>
            </a:r>
            <a:endParaRPr lang="en-IN" b="0" i="0" dirty="0">
              <a:solidFill>
                <a:srgbClr val="202124"/>
              </a:solidFill>
              <a:effectLst/>
              <a:latin typeface="arial" panose="020B0604020202020204" pitchFamily="34" charset="0"/>
            </a:endParaRPr>
          </a:p>
          <a:p>
            <a:endParaRPr lang="en-IN" dirty="0"/>
          </a:p>
        </p:txBody>
      </p:sp>
      <p:pic>
        <p:nvPicPr>
          <p:cNvPr id="12290" name="Picture 2" descr="Screenshot that shows the Overview preview pane.">
            <a:extLst>
              <a:ext uri="{FF2B5EF4-FFF2-40B4-BE49-F238E27FC236}">
                <a16:creationId xmlns:a16="http://schemas.microsoft.com/office/drawing/2014/main" id="{823BBD9A-831A-C55B-BBA9-97BB73A65F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123" y="1910801"/>
            <a:ext cx="11719036" cy="4750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0541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D4474-1160-1D3B-76FC-CD10E703895F}"/>
              </a:ext>
            </a:extLst>
          </p:cNvPr>
          <p:cNvSpPr>
            <a:spLocks noGrp="1"/>
          </p:cNvSpPr>
          <p:nvPr>
            <p:ph type="title"/>
          </p:nvPr>
        </p:nvSpPr>
        <p:spPr>
          <a:xfrm>
            <a:off x="838200" y="365126"/>
            <a:ext cx="10515600" cy="528254"/>
          </a:xfrm>
        </p:spPr>
        <p:txBody>
          <a:bodyPr>
            <a:normAutofit fontScale="90000"/>
          </a:bodyPr>
          <a:lstStyle/>
          <a:p>
            <a:pPr algn="ctr"/>
            <a:r>
              <a:rPr lang="en-IN" b="1" dirty="0"/>
              <a:t>Azure Log Analytics</a:t>
            </a:r>
          </a:p>
        </p:txBody>
      </p:sp>
      <p:pic>
        <p:nvPicPr>
          <p:cNvPr id="11266" name="Picture 2" descr="Screenshot that shows the Log Analytics interface with four features identified.">
            <a:extLst>
              <a:ext uri="{FF2B5EF4-FFF2-40B4-BE49-F238E27FC236}">
                <a16:creationId xmlns:a16="http://schemas.microsoft.com/office/drawing/2014/main" id="{80D71829-966C-2658-2971-2188BEB50E3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3607" y="984798"/>
            <a:ext cx="11482062" cy="5917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202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B1840-6DD5-BAF5-0120-65CE26526D5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24E79D4-FE43-093E-46F1-B56C82ED9268}"/>
              </a:ext>
            </a:extLst>
          </p:cNvPr>
          <p:cNvSpPr>
            <a:spLocks noGrp="1"/>
          </p:cNvSpPr>
          <p:nvPr>
            <p:ph idx="1"/>
          </p:nvPr>
        </p:nvSpPr>
        <p:spPr>
          <a:xfrm>
            <a:off x="838200" y="1825625"/>
            <a:ext cx="34030920" cy="8658532"/>
          </a:xfrm>
        </p:spPr>
        <p:txBody>
          <a:bodyPr>
            <a:normAutofit/>
          </a:bodyPr>
          <a:lstStyle/>
          <a:p>
            <a:r>
              <a:rPr lang="en-IN" dirty="0"/>
              <a:t>Azure Bastion</a:t>
            </a:r>
          </a:p>
          <a:p>
            <a:r>
              <a:rPr lang="en-IN" dirty="0"/>
              <a:t>Microsoft Sentinel – (SEIM </a:t>
            </a:r>
            <a:r>
              <a:rPr lang="en-IN" b="0" i="0" strike="noStrike" dirty="0">
                <a:solidFill>
                  <a:srgbClr val="1A0DAB"/>
                </a:solidFill>
                <a:effectLst/>
                <a:latin typeface="arial" panose="020B0604020202020204" pitchFamily="34" charset="0"/>
                <a:hlinkClick r:id="rId2"/>
              </a:rPr>
              <a:t>Security Event and Incident Management</a:t>
            </a:r>
          </a:p>
          <a:p>
            <a:r>
              <a:rPr lang="en-IN" dirty="0"/>
              <a:t>, SOAR -</a:t>
            </a:r>
            <a:r>
              <a:rPr lang="en-IN" dirty="0">
                <a:solidFill>
                  <a:srgbClr val="1A0DAB"/>
                </a:solidFill>
                <a:latin typeface="arial" panose="020B0604020202020204" pitchFamily="34" charset="0"/>
              </a:rPr>
              <a:t>Security Orchestration, Automation and Response)</a:t>
            </a:r>
            <a:endParaRPr lang="en-IN" dirty="0"/>
          </a:p>
          <a:p>
            <a:r>
              <a:rPr lang="en-IN" dirty="0"/>
              <a:t>Microsoft Defender for cloud</a:t>
            </a:r>
          </a:p>
          <a:p>
            <a:r>
              <a:rPr lang="en-IN" dirty="0"/>
              <a:t>Azure Monitor</a:t>
            </a:r>
          </a:p>
          <a:p>
            <a:r>
              <a:rPr lang="en-IN" dirty="0"/>
              <a:t>Application Insight</a:t>
            </a:r>
          </a:p>
          <a:p>
            <a:r>
              <a:rPr lang="en-IN" dirty="0"/>
              <a:t>Log Analytics</a:t>
            </a:r>
          </a:p>
          <a:p>
            <a:r>
              <a:rPr lang="en-IN" dirty="0"/>
              <a:t>Private </a:t>
            </a:r>
            <a:r>
              <a:rPr lang="en-IN" dirty="0" err="1"/>
              <a:t>EndPoints</a:t>
            </a:r>
            <a:endParaRPr lang="en-IN" dirty="0"/>
          </a:p>
          <a:p>
            <a:r>
              <a:rPr lang="en-IN" dirty="0"/>
              <a:t>Azure DevOps Build &amp; Release CICD Pipeline</a:t>
            </a:r>
          </a:p>
          <a:p>
            <a:endParaRPr lang="en-IN" dirty="0"/>
          </a:p>
        </p:txBody>
      </p:sp>
    </p:spTree>
    <p:extLst>
      <p:ext uri="{BB962C8B-B14F-4D97-AF65-F5344CB8AC3E}">
        <p14:creationId xmlns:p14="http://schemas.microsoft.com/office/powerpoint/2010/main" val="1365556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8DC2F-AF8D-8FD2-8E57-095BB4C2BF1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BE469C6-7623-A0FA-202A-B398CBC4CE12}"/>
              </a:ext>
            </a:extLst>
          </p:cNvPr>
          <p:cNvSpPr>
            <a:spLocks noGrp="1"/>
          </p:cNvSpPr>
          <p:nvPr>
            <p:ph idx="1"/>
          </p:nvPr>
        </p:nvSpPr>
        <p:spPr/>
        <p:txBody>
          <a:bodyPr/>
          <a:lstStyle/>
          <a:p>
            <a:endParaRPr lang="en-IN"/>
          </a:p>
        </p:txBody>
      </p:sp>
      <p:pic>
        <p:nvPicPr>
          <p:cNvPr id="17410" name="Picture 2" descr="GitHub - mehmetozkaya/AspnetMicroservices: AspnetMicroservices">
            <a:extLst>
              <a:ext uri="{FF2B5EF4-FFF2-40B4-BE49-F238E27FC236}">
                <a16:creationId xmlns:a16="http://schemas.microsoft.com/office/drawing/2014/main" id="{F12DB0C0-D887-26DD-073B-006710FB79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165" y="595313"/>
            <a:ext cx="11855669" cy="558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71762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55377-A776-5C1A-20B0-6F8DE372FC80}"/>
              </a:ext>
            </a:extLst>
          </p:cNvPr>
          <p:cNvSpPr>
            <a:spLocks noGrp="1"/>
          </p:cNvSpPr>
          <p:nvPr>
            <p:ph type="title"/>
          </p:nvPr>
        </p:nvSpPr>
        <p:spPr/>
        <p:txBody>
          <a:bodyPr/>
          <a:lstStyle/>
          <a:p>
            <a:endParaRPr lang="en-IN"/>
          </a:p>
        </p:txBody>
      </p:sp>
      <p:pic>
        <p:nvPicPr>
          <p:cNvPr id="10242" name="Picture 2" descr="Azure Monitor | Microsoft Learn">
            <a:extLst>
              <a:ext uri="{FF2B5EF4-FFF2-40B4-BE49-F238E27FC236}">
                <a16:creationId xmlns:a16="http://schemas.microsoft.com/office/drawing/2014/main" id="{BBE79F13-D064-7331-60AF-CA818678846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44555" y="1825625"/>
            <a:ext cx="7902889"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5628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5EA4C-188A-8D49-E436-E18C309FA55E}"/>
              </a:ext>
            </a:extLst>
          </p:cNvPr>
          <p:cNvSpPr>
            <a:spLocks noGrp="1"/>
          </p:cNvSpPr>
          <p:nvPr>
            <p:ph type="title"/>
          </p:nvPr>
        </p:nvSpPr>
        <p:spPr/>
        <p:txBody>
          <a:bodyPr/>
          <a:lstStyle/>
          <a:p>
            <a:r>
              <a:rPr lang="en-IN" dirty="0"/>
              <a:t>Azure Sentinel</a:t>
            </a:r>
          </a:p>
        </p:txBody>
      </p:sp>
      <p:pic>
        <p:nvPicPr>
          <p:cNvPr id="7170" name="Picture 2">
            <a:extLst>
              <a:ext uri="{FF2B5EF4-FFF2-40B4-BE49-F238E27FC236}">
                <a16:creationId xmlns:a16="http://schemas.microsoft.com/office/drawing/2014/main" id="{473DF723-1F3B-EB8E-228B-EE7F63135E6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91406" y="1825625"/>
            <a:ext cx="420918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019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5A7-5A77-83AA-C105-E1CFC628044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1AA6BF8-CB15-FFBA-257D-D95CAF05C468}"/>
              </a:ext>
            </a:extLst>
          </p:cNvPr>
          <p:cNvSpPr>
            <a:spLocks noGrp="1"/>
          </p:cNvSpPr>
          <p:nvPr>
            <p:ph idx="1"/>
          </p:nvPr>
        </p:nvSpPr>
        <p:spPr/>
        <p:txBody>
          <a:bodyPr/>
          <a:lstStyle/>
          <a:p>
            <a:endParaRPr lang="en-IN"/>
          </a:p>
        </p:txBody>
      </p:sp>
      <p:pic>
        <p:nvPicPr>
          <p:cNvPr id="8194" name="Picture 2" descr="Screenshot of the data connectors page in Microsoft Sentinel that shows a list of available connectors.">
            <a:extLst>
              <a:ext uri="{FF2B5EF4-FFF2-40B4-BE49-F238E27FC236}">
                <a16:creationId xmlns:a16="http://schemas.microsoft.com/office/drawing/2014/main" id="{BA862D0D-CEA4-9857-2877-FC53C78965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 y="676275"/>
            <a:ext cx="11849100" cy="5505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9003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54A0B-B8EE-821F-3FE9-68C107A842C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9716EE1-A71D-9E33-EF4B-6010053B4586}"/>
              </a:ext>
            </a:extLst>
          </p:cNvPr>
          <p:cNvSpPr>
            <a:spLocks noGrp="1"/>
          </p:cNvSpPr>
          <p:nvPr>
            <p:ph idx="1"/>
          </p:nvPr>
        </p:nvSpPr>
        <p:spPr/>
        <p:txBody>
          <a:bodyPr/>
          <a:lstStyle/>
          <a:p>
            <a:endParaRPr lang="en-IN"/>
          </a:p>
        </p:txBody>
      </p:sp>
      <p:pic>
        <p:nvPicPr>
          <p:cNvPr id="9218" name="Picture 2">
            <a:extLst>
              <a:ext uri="{FF2B5EF4-FFF2-40B4-BE49-F238E27FC236}">
                <a16:creationId xmlns:a16="http://schemas.microsoft.com/office/drawing/2014/main" id="{2BE4468B-0BC6-146C-E3A3-3511E6FB29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1625"/>
            <a:ext cx="12192000" cy="6253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1968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3ED3-7847-ADCB-6197-9B34482C0C4F}"/>
              </a:ext>
            </a:extLst>
          </p:cNvPr>
          <p:cNvSpPr>
            <a:spLocks noGrp="1"/>
          </p:cNvSpPr>
          <p:nvPr>
            <p:ph type="title"/>
          </p:nvPr>
        </p:nvSpPr>
        <p:spPr>
          <a:xfrm>
            <a:off x="84667" y="127000"/>
            <a:ext cx="11921066" cy="795868"/>
          </a:xfrm>
        </p:spPr>
        <p:txBody>
          <a:bodyPr>
            <a:noAutofit/>
          </a:bodyPr>
          <a:lstStyle/>
          <a:p>
            <a:pPr algn="ctr"/>
            <a:r>
              <a:rPr lang="en-IN" sz="2800" b="1" i="0" dirty="0">
                <a:solidFill>
                  <a:srgbClr val="7A7A7A"/>
                </a:solidFill>
                <a:effectLst/>
                <a:latin typeface="Roboto" panose="02000000000000000000" pitchFamily="2" charset="0"/>
              </a:rPr>
              <a:t>Azure Sentinel: Security Event and Incident Management (SEIM)</a:t>
            </a:r>
            <a:r>
              <a:rPr lang="en-IN" sz="2800" b="0" i="0" dirty="0">
                <a:solidFill>
                  <a:srgbClr val="7A7A7A"/>
                </a:solidFill>
                <a:effectLst/>
                <a:latin typeface="Roboto" panose="02000000000000000000" pitchFamily="2" charset="0"/>
              </a:rPr>
              <a:t> </a:t>
            </a:r>
            <a:endParaRPr lang="en-IN" sz="2800" dirty="0"/>
          </a:p>
        </p:txBody>
      </p:sp>
      <p:sp>
        <p:nvSpPr>
          <p:cNvPr id="3" name="Content Placeholder 2">
            <a:extLst>
              <a:ext uri="{FF2B5EF4-FFF2-40B4-BE49-F238E27FC236}">
                <a16:creationId xmlns:a16="http://schemas.microsoft.com/office/drawing/2014/main" id="{92AFC26C-BE13-25DE-9448-3804CE58A84D}"/>
              </a:ext>
            </a:extLst>
          </p:cNvPr>
          <p:cNvSpPr>
            <a:spLocks noGrp="1"/>
          </p:cNvSpPr>
          <p:nvPr>
            <p:ph idx="1"/>
          </p:nvPr>
        </p:nvSpPr>
        <p:spPr>
          <a:xfrm>
            <a:off x="186267" y="922868"/>
            <a:ext cx="11491913" cy="897202"/>
          </a:xfrm>
        </p:spPr>
        <p:txBody>
          <a:bodyPr>
            <a:normAutofit fontScale="85000" lnSpcReduction="10000"/>
          </a:bodyPr>
          <a:lstStyle/>
          <a:p>
            <a:pPr marL="0" indent="0">
              <a:buNone/>
            </a:pPr>
            <a:r>
              <a:rPr lang="en-IN" sz="1800" b="0" i="0" dirty="0">
                <a:solidFill>
                  <a:srgbClr val="7A7A7A"/>
                </a:solidFill>
                <a:effectLst/>
                <a:latin typeface="Roboto" panose="02000000000000000000" pitchFamily="2" charset="0"/>
              </a:rPr>
              <a:t>Refers to cyber security products and services that provide real time analysis, monitoring, and alerting on security logs and generated by applications, hosts, and network devices. SEIM solutions do this by collecting these disparate logs, normalizing the data, and running the logs entries through complicated algorithms that tease out interesting patterns of </a:t>
            </a:r>
            <a:r>
              <a:rPr lang="en-IN" sz="1800" b="0" i="0" dirty="0" err="1">
                <a:solidFill>
                  <a:srgbClr val="7A7A7A"/>
                </a:solidFill>
                <a:effectLst/>
                <a:latin typeface="Roboto" panose="02000000000000000000" pitchFamily="2" charset="0"/>
              </a:rPr>
              <a:t>behaviors</a:t>
            </a:r>
            <a:r>
              <a:rPr lang="en-IN" sz="1800" b="0" i="0" dirty="0">
                <a:solidFill>
                  <a:srgbClr val="7A7A7A"/>
                </a:solidFill>
                <a:effectLst/>
                <a:latin typeface="Roboto" panose="02000000000000000000" pitchFamily="2" charset="0"/>
              </a:rPr>
              <a:t> that require human research and confirmation.  SEIM solutions are purchased as software, appliance, or managed services solutions.</a:t>
            </a:r>
            <a:endParaRPr lang="en-IN" sz="1800" dirty="0"/>
          </a:p>
        </p:txBody>
      </p:sp>
      <p:pic>
        <p:nvPicPr>
          <p:cNvPr id="2050" name="Picture 2">
            <a:extLst>
              <a:ext uri="{FF2B5EF4-FFF2-40B4-BE49-F238E27FC236}">
                <a16:creationId xmlns:a16="http://schemas.microsoft.com/office/drawing/2014/main" id="{BCA03102-B620-794E-9B9C-4C8DDC9CB1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2566" y="1956064"/>
            <a:ext cx="5397501" cy="4151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10495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3ED3-7847-ADCB-6197-9B34482C0C4F}"/>
              </a:ext>
            </a:extLst>
          </p:cNvPr>
          <p:cNvSpPr>
            <a:spLocks noGrp="1"/>
          </p:cNvSpPr>
          <p:nvPr>
            <p:ph type="title"/>
          </p:nvPr>
        </p:nvSpPr>
        <p:spPr>
          <a:xfrm>
            <a:off x="84667" y="127000"/>
            <a:ext cx="11921066" cy="795868"/>
          </a:xfrm>
        </p:spPr>
        <p:txBody>
          <a:bodyPr>
            <a:noAutofit/>
          </a:bodyPr>
          <a:lstStyle/>
          <a:p>
            <a:pPr algn="ctr"/>
            <a:r>
              <a:rPr lang="en-IN" sz="2800" b="1" dirty="0">
                <a:solidFill>
                  <a:srgbClr val="7A7A7A"/>
                </a:solidFill>
                <a:latin typeface="Roboto" panose="02000000000000000000" pitchFamily="2" charset="0"/>
              </a:rPr>
              <a:t>Azure Sentinel: Security orchestration, automation, and response (SOAR)</a:t>
            </a:r>
          </a:p>
        </p:txBody>
      </p:sp>
      <p:sp>
        <p:nvSpPr>
          <p:cNvPr id="3" name="Content Placeholder 2">
            <a:extLst>
              <a:ext uri="{FF2B5EF4-FFF2-40B4-BE49-F238E27FC236}">
                <a16:creationId xmlns:a16="http://schemas.microsoft.com/office/drawing/2014/main" id="{92AFC26C-BE13-25DE-9448-3804CE58A84D}"/>
              </a:ext>
            </a:extLst>
          </p:cNvPr>
          <p:cNvSpPr>
            <a:spLocks noGrp="1"/>
          </p:cNvSpPr>
          <p:nvPr>
            <p:ph idx="1"/>
          </p:nvPr>
        </p:nvSpPr>
        <p:spPr>
          <a:xfrm>
            <a:off x="186267" y="922868"/>
            <a:ext cx="11491913" cy="897202"/>
          </a:xfrm>
        </p:spPr>
        <p:txBody>
          <a:bodyPr>
            <a:normAutofit/>
          </a:bodyPr>
          <a:lstStyle/>
          <a:p>
            <a:pPr marL="0" indent="0">
              <a:buNone/>
            </a:pPr>
            <a:r>
              <a:rPr lang="en-IN" sz="1800" b="0" i="0" dirty="0">
                <a:solidFill>
                  <a:srgbClr val="293E40"/>
                </a:solidFill>
                <a:effectLst/>
                <a:latin typeface="GilroyRegular"/>
              </a:rPr>
              <a:t>Security orchestration, automation, and response (SOAR) primarily focuses on threat management, security operations automation, and security incident responses. </a:t>
            </a:r>
            <a:r>
              <a:rPr lang="en-IN" sz="1800" dirty="0">
                <a:solidFill>
                  <a:srgbClr val="293E40"/>
                </a:solidFill>
                <a:latin typeface="GilroyRegular"/>
              </a:rPr>
              <a:t>SOAR platforms can instantly assess, detect, intervene, or search through incidents and processes without the consistent need for human interaction.</a:t>
            </a:r>
          </a:p>
        </p:txBody>
      </p:sp>
      <p:pic>
        <p:nvPicPr>
          <p:cNvPr id="3074" name="Picture 2" descr="SOAR-Security Orchestration, Automation, and Response">
            <a:extLst>
              <a:ext uri="{FF2B5EF4-FFF2-40B4-BE49-F238E27FC236}">
                <a16:creationId xmlns:a16="http://schemas.microsoft.com/office/drawing/2014/main" id="{8EB68AAC-A2EE-9991-E100-D1EF2B7A6C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4623" y="1905003"/>
            <a:ext cx="73152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0602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7B8B5-3428-5124-07CA-76DD6540447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6CFCFB8-F7FC-9B76-3490-43A1B760EF34}"/>
              </a:ext>
            </a:extLst>
          </p:cNvPr>
          <p:cNvSpPr>
            <a:spLocks noGrp="1"/>
          </p:cNvSpPr>
          <p:nvPr>
            <p:ph idx="1"/>
          </p:nvPr>
        </p:nvSpPr>
        <p:spPr/>
        <p:txBody>
          <a:bodyPr/>
          <a:lstStyle/>
          <a:p>
            <a:endParaRPr lang="en-IN"/>
          </a:p>
        </p:txBody>
      </p:sp>
      <p:pic>
        <p:nvPicPr>
          <p:cNvPr id="4098" name="Picture 2" descr=" Figure 6.10 – Microsoft Defender for Cloud capabilities">
            <a:extLst>
              <a:ext uri="{FF2B5EF4-FFF2-40B4-BE49-F238E27FC236}">
                <a16:creationId xmlns:a16="http://schemas.microsoft.com/office/drawing/2014/main" id="{C43CF7A7-4BB2-7021-5707-32D4F538F8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21991"/>
            <a:ext cx="11413067" cy="6136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2710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BAD18-038E-516F-EB8A-1900317EAEC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9508ED2-51ED-D67D-88F1-5E2AD1BB7776}"/>
              </a:ext>
            </a:extLst>
          </p:cNvPr>
          <p:cNvSpPr>
            <a:spLocks noGrp="1"/>
          </p:cNvSpPr>
          <p:nvPr>
            <p:ph idx="1"/>
          </p:nvPr>
        </p:nvSpPr>
        <p:spPr/>
        <p:txBody>
          <a:bodyPr/>
          <a:lstStyle/>
          <a:p>
            <a:endParaRPr lang="en-IN"/>
          </a:p>
        </p:txBody>
      </p:sp>
      <p:pic>
        <p:nvPicPr>
          <p:cNvPr id="5122" name="Picture 2" descr="Screenshot of the Defender for Cloud Apps Cloud Discovery page.">
            <a:extLst>
              <a:ext uri="{FF2B5EF4-FFF2-40B4-BE49-F238E27FC236}">
                <a16:creationId xmlns:a16="http://schemas.microsoft.com/office/drawing/2014/main" id="{EEE932CD-5B7D-D7FA-3F11-F688DBBC55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2488"/>
            <a:ext cx="12192000" cy="5153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1878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2EB3F-2C01-3911-780F-9AA7927A251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54A95EF-642D-4FAA-B595-0E075A7D045C}"/>
              </a:ext>
            </a:extLst>
          </p:cNvPr>
          <p:cNvSpPr>
            <a:spLocks noGrp="1"/>
          </p:cNvSpPr>
          <p:nvPr>
            <p:ph idx="1"/>
          </p:nvPr>
        </p:nvSpPr>
        <p:spPr/>
        <p:txBody>
          <a:bodyPr/>
          <a:lstStyle/>
          <a:p>
            <a:endParaRPr lang="en-IN"/>
          </a:p>
        </p:txBody>
      </p:sp>
      <p:pic>
        <p:nvPicPr>
          <p:cNvPr id="6146" name="Picture 2" descr="How To Enable Microsoft Defender For All The Azure Subscriptions On Cloud">
            <a:extLst>
              <a:ext uri="{FF2B5EF4-FFF2-40B4-BE49-F238E27FC236}">
                <a16:creationId xmlns:a16="http://schemas.microsoft.com/office/drawing/2014/main" id="{DABA16FE-9127-D811-EA9C-774548989D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601" y="365125"/>
            <a:ext cx="11804798" cy="6256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41568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6485A7-5BBD-94BB-A3A9-4DAD59C4E1B6}"/>
              </a:ext>
            </a:extLst>
          </p:cNvPr>
          <p:cNvSpPr>
            <a:spLocks noGrp="1"/>
          </p:cNvSpPr>
          <p:nvPr>
            <p:ph idx="1"/>
          </p:nvPr>
        </p:nvSpPr>
        <p:spPr>
          <a:xfrm>
            <a:off x="7672552" y="1825625"/>
            <a:ext cx="4099035" cy="4351338"/>
          </a:xfrm>
        </p:spPr>
        <p:txBody>
          <a:bodyPr>
            <a:normAutofit fontScale="77500" lnSpcReduction="20000"/>
          </a:bodyPr>
          <a:lstStyle/>
          <a:p>
            <a:r>
              <a:rPr lang="en-IN" sz="4600" b="1" dirty="0"/>
              <a:t>Master Node</a:t>
            </a:r>
          </a:p>
          <a:p>
            <a:pPr marL="514350" indent="-514350">
              <a:buFont typeface="+mj-lt"/>
              <a:buAutoNum type="arabicPeriod"/>
            </a:pPr>
            <a:r>
              <a:rPr lang="en-IN" dirty="0"/>
              <a:t>    API Server</a:t>
            </a:r>
          </a:p>
          <a:p>
            <a:pPr marL="514350" indent="-514350">
              <a:buFont typeface="+mj-lt"/>
              <a:buAutoNum type="arabicPeriod"/>
            </a:pPr>
            <a:r>
              <a:rPr lang="en-IN" dirty="0"/>
              <a:t>    Control Manager</a:t>
            </a:r>
          </a:p>
          <a:p>
            <a:pPr marL="514350" indent="-514350">
              <a:buFont typeface="+mj-lt"/>
              <a:buAutoNum type="arabicPeriod"/>
            </a:pPr>
            <a:r>
              <a:rPr lang="en-IN" dirty="0"/>
              <a:t>    Scheduler</a:t>
            </a:r>
          </a:p>
          <a:p>
            <a:pPr marL="514350" indent="-514350">
              <a:buFont typeface="+mj-lt"/>
              <a:buAutoNum type="arabicPeriod"/>
            </a:pPr>
            <a:r>
              <a:rPr lang="en-IN" dirty="0"/>
              <a:t>    </a:t>
            </a:r>
            <a:r>
              <a:rPr lang="en-IN" dirty="0" err="1"/>
              <a:t>etcd</a:t>
            </a:r>
            <a:endParaRPr lang="en-IN" dirty="0"/>
          </a:p>
          <a:p>
            <a:pPr marL="0" indent="0">
              <a:buNone/>
            </a:pPr>
            <a:endParaRPr lang="en-IN" dirty="0"/>
          </a:p>
          <a:p>
            <a:r>
              <a:rPr lang="en-IN" sz="4600" b="1" dirty="0"/>
              <a:t>Worker Node</a:t>
            </a:r>
          </a:p>
          <a:p>
            <a:pPr marL="514350" indent="-514350">
              <a:buFont typeface="+mj-lt"/>
              <a:buAutoNum type="arabicPeriod"/>
            </a:pPr>
            <a:r>
              <a:rPr lang="en-IN" dirty="0"/>
              <a:t>   </a:t>
            </a:r>
            <a:r>
              <a:rPr lang="en-IN" dirty="0" err="1"/>
              <a:t>Kubelet</a:t>
            </a:r>
            <a:endParaRPr lang="en-IN" dirty="0"/>
          </a:p>
          <a:p>
            <a:pPr marL="514350" indent="-514350">
              <a:buFont typeface="+mj-lt"/>
              <a:buAutoNum type="arabicPeriod"/>
            </a:pPr>
            <a:r>
              <a:rPr lang="en-IN" dirty="0"/>
              <a:t>   </a:t>
            </a:r>
            <a:r>
              <a:rPr lang="en-IN" dirty="0" err="1"/>
              <a:t>Kube</a:t>
            </a:r>
            <a:r>
              <a:rPr lang="en-IN" dirty="0"/>
              <a:t>- Proxy</a:t>
            </a:r>
          </a:p>
          <a:p>
            <a:pPr marL="514350" indent="-514350">
              <a:buFont typeface="+mj-lt"/>
              <a:buAutoNum type="arabicPeriod"/>
            </a:pPr>
            <a:r>
              <a:rPr lang="en-IN" dirty="0"/>
              <a:t>   Container Runtime engine   </a:t>
            </a:r>
          </a:p>
          <a:p>
            <a:pPr marL="0" indent="0">
              <a:buNone/>
            </a:pPr>
            <a:r>
              <a:rPr lang="en-IN" dirty="0"/>
              <a:t>            (Docker)</a:t>
            </a:r>
          </a:p>
        </p:txBody>
      </p:sp>
      <p:pic>
        <p:nvPicPr>
          <p:cNvPr id="13314" name="Picture 2">
            <a:extLst>
              <a:ext uri="{FF2B5EF4-FFF2-40B4-BE49-F238E27FC236}">
                <a16:creationId xmlns:a16="http://schemas.microsoft.com/office/drawing/2014/main" id="{41315AB9-5A21-05FA-4BD2-62C177AC10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614" y="1372451"/>
            <a:ext cx="7441324" cy="514317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5747EFB-F825-DA57-0CFA-B0676530B387}"/>
              </a:ext>
            </a:extLst>
          </p:cNvPr>
          <p:cNvSpPr txBox="1"/>
          <p:nvPr/>
        </p:nvSpPr>
        <p:spPr>
          <a:xfrm>
            <a:off x="199697" y="342376"/>
            <a:ext cx="11719034" cy="646331"/>
          </a:xfrm>
          <a:prstGeom prst="rect">
            <a:avLst/>
          </a:prstGeom>
          <a:noFill/>
        </p:spPr>
        <p:txBody>
          <a:bodyPr wrap="square">
            <a:spAutoFit/>
          </a:bodyPr>
          <a:lstStyle/>
          <a:p>
            <a:r>
              <a:rPr lang="en-IN" b="0" i="0" dirty="0">
                <a:solidFill>
                  <a:srgbClr val="4D5156"/>
                </a:solidFill>
                <a:effectLst/>
                <a:latin typeface="arial" panose="020B0604020202020204" pitchFamily="34" charset="0"/>
              </a:rPr>
              <a:t>Kubernetes, also known as K8s, is an </a:t>
            </a:r>
            <a:r>
              <a:rPr lang="en-IN" b="1" i="0" dirty="0">
                <a:solidFill>
                  <a:srgbClr val="5F6368"/>
                </a:solidFill>
                <a:effectLst/>
                <a:latin typeface="arial" panose="020B0604020202020204" pitchFamily="34" charset="0"/>
              </a:rPr>
              <a:t>open-source system for automating deployment, scaling, and management of</a:t>
            </a:r>
            <a:r>
              <a:rPr lang="en-IN" b="0" i="0" dirty="0">
                <a:solidFill>
                  <a:srgbClr val="4D5156"/>
                </a:solidFill>
                <a:effectLst/>
                <a:latin typeface="arial" panose="020B0604020202020204" pitchFamily="34" charset="0"/>
              </a:rPr>
              <a:t> containerized applications.</a:t>
            </a:r>
            <a:endParaRPr lang="en-IN" dirty="0"/>
          </a:p>
        </p:txBody>
      </p:sp>
    </p:spTree>
    <p:extLst>
      <p:ext uri="{BB962C8B-B14F-4D97-AF65-F5344CB8AC3E}">
        <p14:creationId xmlns:p14="http://schemas.microsoft.com/office/powerpoint/2010/main" val="392232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907317-2D5E-6F48-E968-527088E29A6C}"/>
              </a:ext>
            </a:extLst>
          </p:cNvPr>
          <p:cNvSpPr>
            <a:spLocks noGrp="1"/>
          </p:cNvSpPr>
          <p:nvPr>
            <p:ph idx="1"/>
          </p:nvPr>
        </p:nvSpPr>
        <p:spPr>
          <a:xfrm>
            <a:off x="5682155" y="1546253"/>
            <a:ext cx="6014545" cy="5010972"/>
          </a:xfrm>
        </p:spPr>
        <p:txBody>
          <a:bodyPr>
            <a:normAutofit fontScale="77500" lnSpcReduction="20000"/>
          </a:bodyPr>
          <a:lstStyle/>
          <a:p>
            <a:pPr algn="l">
              <a:buFont typeface="Arial" panose="020B0604020202020204" pitchFamily="34" charset="0"/>
              <a:buChar char="•"/>
            </a:pPr>
            <a:r>
              <a:rPr lang="en-IN" b="1" i="0" dirty="0">
                <a:solidFill>
                  <a:srgbClr val="242424"/>
                </a:solidFill>
                <a:effectLst/>
                <a:latin typeface="source-serif-pro"/>
              </a:rPr>
              <a:t>Microservices Decomposition — Breaking Down Microservices</a:t>
            </a:r>
            <a:endParaRPr lang="en-IN" b="0" i="0" dirty="0">
              <a:solidFill>
                <a:srgbClr val="242424"/>
              </a:solidFill>
              <a:effectLst/>
              <a:latin typeface="source-serif-pro"/>
            </a:endParaRPr>
          </a:p>
          <a:p>
            <a:pPr algn="l">
              <a:buFont typeface="Arial" panose="020B0604020202020204" pitchFamily="34" charset="0"/>
              <a:buChar char="•"/>
            </a:pPr>
            <a:r>
              <a:rPr lang="en-IN" b="1" i="0" dirty="0">
                <a:solidFill>
                  <a:srgbClr val="242424"/>
                </a:solidFill>
                <a:effectLst/>
                <a:latin typeface="source-serif-pro"/>
              </a:rPr>
              <a:t>Microservices Communications (Sync / Async Message-Based Communication, API </a:t>
            </a:r>
            <a:r>
              <a:rPr lang="en-IN" b="1" i="0" dirty="0" err="1">
                <a:solidFill>
                  <a:srgbClr val="242424"/>
                </a:solidFill>
                <a:effectLst/>
                <a:latin typeface="source-serif-pro"/>
              </a:rPr>
              <a:t>Gws</a:t>
            </a:r>
            <a:r>
              <a:rPr lang="en-IN" b="1" i="0" dirty="0">
                <a:solidFill>
                  <a:srgbClr val="242424"/>
                </a:solidFill>
                <a:effectLst/>
                <a:latin typeface="source-serif-pro"/>
              </a:rPr>
              <a:t>)</a:t>
            </a:r>
            <a:endParaRPr lang="en-IN" b="0" i="0" dirty="0">
              <a:solidFill>
                <a:srgbClr val="242424"/>
              </a:solidFill>
              <a:effectLst/>
              <a:latin typeface="source-serif-pro"/>
            </a:endParaRPr>
          </a:p>
          <a:p>
            <a:pPr algn="l">
              <a:buFont typeface="Arial" panose="020B0604020202020204" pitchFamily="34" charset="0"/>
              <a:buChar char="•"/>
            </a:pPr>
            <a:r>
              <a:rPr lang="en-IN" b="1" i="0" dirty="0">
                <a:solidFill>
                  <a:srgbClr val="242424"/>
                </a:solidFill>
                <a:effectLst/>
                <a:latin typeface="source-serif-pro"/>
              </a:rPr>
              <a:t>Microservices Data Management (Databases / Query / Commands)</a:t>
            </a:r>
            <a:endParaRPr lang="en-IN" b="0" i="0" dirty="0">
              <a:solidFill>
                <a:srgbClr val="242424"/>
              </a:solidFill>
              <a:effectLst/>
              <a:latin typeface="source-serif-pro"/>
            </a:endParaRPr>
          </a:p>
          <a:p>
            <a:pPr algn="l">
              <a:buFont typeface="Arial" panose="020B0604020202020204" pitchFamily="34" charset="0"/>
              <a:buChar char="•"/>
            </a:pPr>
            <a:r>
              <a:rPr lang="en-IN" b="1" i="0" dirty="0">
                <a:solidFill>
                  <a:srgbClr val="242424"/>
                </a:solidFill>
                <a:effectLst/>
                <a:latin typeface="source-serif-pro"/>
              </a:rPr>
              <a:t>Microservices Transaction Management</a:t>
            </a:r>
            <a:endParaRPr lang="en-IN" b="0" i="0" dirty="0">
              <a:solidFill>
                <a:srgbClr val="242424"/>
              </a:solidFill>
              <a:effectLst/>
              <a:latin typeface="source-serif-pro"/>
            </a:endParaRPr>
          </a:p>
          <a:p>
            <a:pPr algn="l">
              <a:buFont typeface="Arial" panose="020B0604020202020204" pitchFamily="34" charset="0"/>
              <a:buChar char="•"/>
            </a:pPr>
            <a:r>
              <a:rPr lang="en-IN" b="1" i="0" dirty="0">
                <a:solidFill>
                  <a:srgbClr val="242424"/>
                </a:solidFill>
                <a:effectLst/>
                <a:latin typeface="source-serif-pro"/>
              </a:rPr>
              <a:t>Microservices Distributed Caching</a:t>
            </a:r>
            <a:endParaRPr lang="en-IN" b="0" i="0" dirty="0">
              <a:solidFill>
                <a:srgbClr val="242424"/>
              </a:solidFill>
              <a:effectLst/>
              <a:latin typeface="source-serif-pro"/>
            </a:endParaRPr>
          </a:p>
          <a:p>
            <a:pPr algn="l">
              <a:buFont typeface="Arial" panose="020B0604020202020204" pitchFamily="34" charset="0"/>
              <a:buChar char="•"/>
            </a:pPr>
            <a:r>
              <a:rPr lang="en-IN" b="1" i="0" dirty="0">
                <a:solidFill>
                  <a:srgbClr val="242424"/>
                </a:solidFill>
                <a:effectLst/>
                <a:latin typeface="source-serif-pro"/>
              </a:rPr>
              <a:t>Microservices Deployments with Containers and Orchestrators</a:t>
            </a:r>
            <a:endParaRPr lang="en-IN" b="0" i="0" dirty="0">
              <a:solidFill>
                <a:srgbClr val="242424"/>
              </a:solidFill>
              <a:effectLst/>
              <a:latin typeface="source-serif-pro"/>
            </a:endParaRPr>
          </a:p>
          <a:p>
            <a:pPr algn="l">
              <a:buFont typeface="Arial" panose="020B0604020202020204" pitchFamily="34" charset="0"/>
              <a:buChar char="•"/>
            </a:pPr>
            <a:r>
              <a:rPr lang="en-IN" b="1" i="0" dirty="0">
                <a:solidFill>
                  <a:srgbClr val="242424"/>
                </a:solidFill>
                <a:effectLst/>
                <a:latin typeface="source-serif-pro"/>
              </a:rPr>
              <a:t>Microservices Resilience with Distributed Logging, Tracing and Health</a:t>
            </a:r>
            <a:endParaRPr lang="en-IN" b="0" i="0" dirty="0">
              <a:solidFill>
                <a:srgbClr val="242424"/>
              </a:solidFill>
              <a:effectLst/>
              <a:latin typeface="source-serif-pro"/>
            </a:endParaRPr>
          </a:p>
          <a:p>
            <a:pPr algn="l">
              <a:buFont typeface="Arial" panose="020B0604020202020204" pitchFamily="34" charset="0"/>
              <a:buChar char="•"/>
            </a:pPr>
            <a:r>
              <a:rPr lang="en-IN" b="1" i="0" dirty="0">
                <a:solidFill>
                  <a:srgbClr val="242424"/>
                </a:solidFill>
                <a:effectLst/>
                <a:latin typeface="source-serif-pro"/>
              </a:rPr>
              <a:t>Microservices Testing; Contract Testing, Integration Testing, E2E Test</a:t>
            </a:r>
            <a:endParaRPr lang="en-IN" b="0" i="0" dirty="0">
              <a:solidFill>
                <a:srgbClr val="242424"/>
              </a:solidFill>
              <a:effectLst/>
              <a:latin typeface="source-serif-pro"/>
            </a:endParaRPr>
          </a:p>
          <a:p>
            <a:pPr algn="l">
              <a:buFont typeface="Arial" panose="020B0604020202020204" pitchFamily="34" charset="0"/>
              <a:buChar char="•"/>
            </a:pPr>
            <a:r>
              <a:rPr lang="en-IN" b="1" i="0" dirty="0">
                <a:solidFill>
                  <a:srgbClr val="242424"/>
                </a:solidFill>
                <a:effectLst/>
                <a:latin typeface="source-serif-pro"/>
              </a:rPr>
              <a:t>Microservices Security; Authentication and Authorization</a:t>
            </a:r>
            <a:endParaRPr lang="en-IN" b="0" i="0" dirty="0">
              <a:solidFill>
                <a:srgbClr val="242424"/>
              </a:solidFill>
              <a:effectLst/>
              <a:latin typeface="source-serif-pro"/>
            </a:endParaRPr>
          </a:p>
          <a:p>
            <a:endParaRPr lang="en-IN" dirty="0"/>
          </a:p>
        </p:txBody>
      </p:sp>
      <p:pic>
        <p:nvPicPr>
          <p:cNvPr id="19458" name="Picture 2" descr="Microservices Checklist — Cover All Aspects of Microservices Architecture">
            <a:extLst>
              <a:ext uri="{FF2B5EF4-FFF2-40B4-BE49-F238E27FC236}">
                <a16:creationId xmlns:a16="http://schemas.microsoft.com/office/drawing/2014/main" id="{0EDA1FC7-4716-C0E0-DF25-4AD9E7A8CF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50124"/>
            <a:ext cx="5242034" cy="5010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8487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3CDD-9428-95E7-3BFD-F40994628D14}"/>
              </a:ext>
            </a:extLst>
          </p:cNvPr>
          <p:cNvSpPr>
            <a:spLocks noGrp="1"/>
          </p:cNvSpPr>
          <p:nvPr>
            <p:ph type="title"/>
          </p:nvPr>
        </p:nvSpPr>
        <p:spPr>
          <a:xfrm>
            <a:off x="6001406" y="94593"/>
            <a:ext cx="5394099" cy="696958"/>
          </a:xfrm>
        </p:spPr>
        <p:txBody>
          <a:bodyPr>
            <a:normAutofit/>
          </a:bodyPr>
          <a:lstStyle/>
          <a:p>
            <a:pPr algn="ctr"/>
            <a:r>
              <a:rPr lang="en-IN" b="1" dirty="0"/>
              <a:t>Docker</a:t>
            </a:r>
          </a:p>
        </p:txBody>
      </p:sp>
      <p:pic>
        <p:nvPicPr>
          <p:cNvPr id="5" name="Content Placeholder 4">
            <a:extLst>
              <a:ext uri="{FF2B5EF4-FFF2-40B4-BE49-F238E27FC236}">
                <a16:creationId xmlns:a16="http://schemas.microsoft.com/office/drawing/2014/main" id="{506FC534-2E82-36AB-7778-BC54F75B6F97}"/>
              </a:ext>
            </a:extLst>
          </p:cNvPr>
          <p:cNvPicPr>
            <a:picLocks noGrp="1" noChangeAspect="1"/>
          </p:cNvPicPr>
          <p:nvPr>
            <p:ph idx="1"/>
          </p:nvPr>
        </p:nvPicPr>
        <p:blipFill>
          <a:blip r:embed="rId2"/>
          <a:stretch>
            <a:fillRect/>
          </a:stretch>
        </p:blipFill>
        <p:spPr>
          <a:xfrm>
            <a:off x="274213" y="94593"/>
            <a:ext cx="4266255" cy="2778289"/>
          </a:xfrm>
        </p:spPr>
      </p:pic>
      <p:pic>
        <p:nvPicPr>
          <p:cNvPr id="14338" name="Picture 2" descr="Developing in Docker | Mark Buckler">
            <a:extLst>
              <a:ext uri="{FF2B5EF4-FFF2-40B4-BE49-F238E27FC236}">
                <a16:creationId xmlns:a16="http://schemas.microsoft.com/office/drawing/2014/main" id="{5463998B-9AAE-4DE7-6D1D-03CE56BAB3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6028" y="3699640"/>
            <a:ext cx="3936862" cy="294179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B36E788-455A-92E7-8B86-D43E43689A6D}"/>
              </a:ext>
            </a:extLst>
          </p:cNvPr>
          <p:cNvSpPr txBox="1"/>
          <p:nvPr/>
        </p:nvSpPr>
        <p:spPr>
          <a:xfrm>
            <a:off x="274213" y="3009253"/>
            <a:ext cx="6096000" cy="1200329"/>
          </a:xfrm>
          <a:prstGeom prst="rect">
            <a:avLst/>
          </a:prstGeom>
          <a:noFill/>
        </p:spPr>
        <p:txBody>
          <a:bodyPr wrap="square">
            <a:spAutoFit/>
          </a:bodyPr>
          <a:lstStyle/>
          <a:p>
            <a:r>
              <a:rPr lang="en-IN" sz="1600" dirty="0">
                <a:effectLst/>
                <a:latin typeface="Times New Roman" panose="02020603050405020304" pitchFamily="18" charset="0"/>
                <a:ea typeface="Times New Roman" panose="02020603050405020304" pitchFamily="18" charset="0"/>
              </a:rPr>
              <a:t> </a:t>
            </a:r>
            <a:r>
              <a:rPr lang="en-IN" sz="1800" dirty="0">
                <a:effectLst/>
                <a:latin typeface="Calibri" panose="020F0502020204030204" pitchFamily="34" charset="0"/>
                <a:ea typeface="Calibri" panose="020F0502020204030204" pitchFamily="34" charset="0"/>
                <a:cs typeface="Times New Roman" panose="02020603050405020304" pitchFamily="18" charset="0"/>
              </a:rPr>
              <a:t>Docker Build -t,</a:t>
            </a:r>
            <a:endParaRPr lang="en-IN" sz="1600" dirty="0">
              <a:effectLst/>
              <a:latin typeface="Times New Roman" panose="02020603050405020304" pitchFamily="18" charset="0"/>
              <a:ea typeface="Times New Roman" panose="02020603050405020304" pitchFamily="18" charset="0"/>
            </a:endParaRPr>
          </a:p>
          <a:p>
            <a:r>
              <a:rPr lang="en-IN" sz="1800" dirty="0">
                <a:effectLst/>
                <a:latin typeface="Calibri" panose="020F0502020204030204" pitchFamily="34" charset="0"/>
                <a:ea typeface="Calibri" panose="020F0502020204030204" pitchFamily="34" charset="0"/>
                <a:cs typeface="Times New Roman" panose="02020603050405020304" pitchFamily="18" charset="0"/>
              </a:rPr>
              <a:t>Docker run</a:t>
            </a:r>
            <a:endParaRPr lang="en-IN" sz="1600" dirty="0">
              <a:effectLst/>
              <a:latin typeface="Times New Roman" panose="02020603050405020304" pitchFamily="18" charset="0"/>
              <a:ea typeface="Times New Roman" panose="02020603050405020304" pitchFamily="18" charset="0"/>
            </a:endParaRPr>
          </a:p>
          <a:p>
            <a:r>
              <a:rPr lang="en-IN" sz="1800" dirty="0">
                <a:effectLst/>
                <a:latin typeface="Calibri" panose="020F0502020204030204" pitchFamily="34" charset="0"/>
                <a:ea typeface="Calibri" panose="020F0502020204030204" pitchFamily="34" charset="0"/>
                <a:cs typeface="Times New Roman" panose="02020603050405020304" pitchFamily="18" charset="0"/>
              </a:rPr>
              <a:t>Docker Tag</a:t>
            </a:r>
            <a:endParaRPr lang="en-IN" sz="1600" dirty="0">
              <a:effectLst/>
              <a:latin typeface="Times New Roman" panose="02020603050405020304" pitchFamily="18" charset="0"/>
              <a:ea typeface="Times New Roman" panose="02020603050405020304" pitchFamily="18" charset="0"/>
            </a:endParaRPr>
          </a:p>
          <a:p>
            <a:r>
              <a:rPr lang="en-IN" sz="1800" dirty="0">
                <a:effectLst/>
                <a:latin typeface="Calibri" panose="020F0502020204030204" pitchFamily="34" charset="0"/>
                <a:ea typeface="Calibri" panose="020F0502020204030204" pitchFamily="34" charset="0"/>
                <a:cs typeface="Times New Roman" panose="02020603050405020304" pitchFamily="18" charset="0"/>
              </a:rPr>
              <a:t>Docker Push</a:t>
            </a:r>
            <a:endParaRPr lang="en-IN" dirty="0"/>
          </a:p>
        </p:txBody>
      </p:sp>
      <p:pic>
        <p:nvPicPr>
          <p:cNvPr id="9" name="Picture 8">
            <a:extLst>
              <a:ext uri="{FF2B5EF4-FFF2-40B4-BE49-F238E27FC236}">
                <a16:creationId xmlns:a16="http://schemas.microsoft.com/office/drawing/2014/main" id="{F5EF3043-952D-D660-B8C7-F8F9AB9B4FD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32622" y="692988"/>
            <a:ext cx="6595980" cy="2688368"/>
          </a:xfrm>
          <a:prstGeom prst="rect">
            <a:avLst/>
          </a:prstGeom>
          <a:noFill/>
          <a:ln>
            <a:noFill/>
          </a:ln>
        </p:spPr>
      </p:pic>
      <p:pic>
        <p:nvPicPr>
          <p:cNvPr id="12" name="Picture 11">
            <a:extLst>
              <a:ext uri="{FF2B5EF4-FFF2-40B4-BE49-F238E27FC236}">
                <a16:creationId xmlns:a16="http://schemas.microsoft.com/office/drawing/2014/main" id="{D908394E-FCCF-70FE-3C7A-79F9D100B83D}"/>
              </a:ext>
            </a:extLst>
          </p:cNvPr>
          <p:cNvPicPr>
            <a:picLocks noChangeAspect="1"/>
          </p:cNvPicPr>
          <p:nvPr/>
        </p:nvPicPr>
        <p:blipFill>
          <a:blip r:embed="rId5"/>
          <a:stretch>
            <a:fillRect/>
          </a:stretch>
        </p:blipFill>
        <p:spPr>
          <a:xfrm>
            <a:off x="99110" y="4345953"/>
            <a:ext cx="7849003" cy="2159111"/>
          </a:xfrm>
          <a:prstGeom prst="rect">
            <a:avLst/>
          </a:prstGeom>
        </p:spPr>
      </p:pic>
    </p:spTree>
    <p:extLst>
      <p:ext uri="{BB962C8B-B14F-4D97-AF65-F5344CB8AC3E}">
        <p14:creationId xmlns:p14="http://schemas.microsoft.com/office/powerpoint/2010/main" val="7661582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C020B-5B4E-779E-9CFA-1982478F57CB}"/>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B101B54A-14F5-ED3D-1F08-5CE14D968291}"/>
              </a:ext>
            </a:extLst>
          </p:cNvPr>
          <p:cNvSpPr>
            <a:spLocks noGrp="1"/>
          </p:cNvSpPr>
          <p:nvPr>
            <p:ph idx="1"/>
          </p:nvPr>
        </p:nvSpPr>
        <p:spPr/>
        <p:txBody>
          <a:bodyPr/>
          <a:lstStyle/>
          <a:p>
            <a:endParaRPr lang="en-IN"/>
          </a:p>
        </p:txBody>
      </p:sp>
      <p:sp>
        <p:nvSpPr>
          <p:cNvPr id="4" name="AutoShape 2" descr="key concepts graphic">
            <a:extLst>
              <a:ext uri="{FF2B5EF4-FFF2-40B4-BE49-F238E27FC236}">
                <a16:creationId xmlns:a16="http://schemas.microsoft.com/office/drawing/2014/main" id="{F12DA5AC-B9BF-3A8E-FAFB-11E825F1A8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6" descr="key concepts graphic">
            <a:extLst>
              <a:ext uri="{FF2B5EF4-FFF2-40B4-BE49-F238E27FC236}">
                <a16:creationId xmlns:a16="http://schemas.microsoft.com/office/drawing/2014/main" id="{713C7A28-30B2-9F5D-2F7C-4EDE3350D33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60C28D24-EF0B-3400-A660-8B57A87CE632}"/>
              </a:ext>
            </a:extLst>
          </p:cNvPr>
          <p:cNvPicPr>
            <a:picLocks noChangeAspect="1"/>
          </p:cNvPicPr>
          <p:nvPr/>
        </p:nvPicPr>
        <p:blipFill>
          <a:blip r:embed="rId2"/>
          <a:stretch>
            <a:fillRect/>
          </a:stretch>
        </p:blipFill>
        <p:spPr>
          <a:xfrm>
            <a:off x="460943" y="1958899"/>
            <a:ext cx="11163498" cy="4264603"/>
          </a:xfrm>
          <a:prstGeom prst="rect">
            <a:avLst/>
          </a:prstGeom>
        </p:spPr>
      </p:pic>
    </p:spTree>
    <p:extLst>
      <p:ext uri="{BB962C8B-B14F-4D97-AF65-F5344CB8AC3E}">
        <p14:creationId xmlns:p14="http://schemas.microsoft.com/office/powerpoint/2010/main" val="40899198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18340-957D-147C-B95C-F1A72F44657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73DA0E6-8C7E-1A7F-8D4A-D843D555DF07}"/>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9793660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94FC9-EEE4-821B-5CAA-B7ECA218AE8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16B5F7-8657-99E8-818D-440074034DA8}"/>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1348437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1D0AD-296E-E749-8027-F404FFFED4D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4FC609E-4F4B-7089-1532-5805F8628EC2}"/>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299657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61E45-6A84-05EB-F464-DE57C01E9FD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2D31BA5-477F-82B5-8A3B-7D53658D69B1}"/>
              </a:ext>
            </a:extLst>
          </p:cNvPr>
          <p:cNvSpPr>
            <a:spLocks noGrp="1"/>
          </p:cNvSpPr>
          <p:nvPr>
            <p:ph idx="1"/>
          </p:nvPr>
        </p:nvSpPr>
        <p:spPr/>
        <p:txBody>
          <a:bodyPr/>
          <a:lstStyle/>
          <a:p>
            <a:endParaRPr lang="en-IN"/>
          </a:p>
        </p:txBody>
      </p:sp>
      <p:pic>
        <p:nvPicPr>
          <p:cNvPr id="18434" name="Picture 2" descr="Saga Pattern for Microservices Distributed Transactions">
            <a:extLst>
              <a:ext uri="{FF2B5EF4-FFF2-40B4-BE49-F238E27FC236}">
                <a16:creationId xmlns:a16="http://schemas.microsoft.com/office/drawing/2014/main" id="{1CFA4736-A50A-AA26-433A-9357F1261A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339" y="365125"/>
            <a:ext cx="11656382" cy="5678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9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87A59-068A-936E-9476-968F75915FD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92B054E-789C-3214-56BD-9C17F65B8C1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EB5CCFE-0205-D2D8-71DC-EEA67FB1EFB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65163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E7035-DD92-7C6A-A358-1A3B3A37A5B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5618198-8E91-2AE4-F13B-04221E5AD94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9FB2C05-1318-7320-9744-DD59894ADD7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10276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A3152-E360-0F6F-6118-5CDDAA2406D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E6CE834-74AF-6AB1-E957-444ACEC217A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510CEE6-08E2-24CA-BDC0-50BD2DAE4AB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9217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B17C0-2E94-4E36-1849-4905AA932450}"/>
              </a:ext>
            </a:extLst>
          </p:cNvPr>
          <p:cNvSpPr>
            <a:spLocks noGrp="1"/>
          </p:cNvSpPr>
          <p:nvPr>
            <p:ph type="title"/>
          </p:nvPr>
        </p:nvSpPr>
        <p:spPr>
          <a:xfrm>
            <a:off x="2751082" y="317060"/>
            <a:ext cx="9588062" cy="538765"/>
          </a:xfrm>
        </p:spPr>
        <p:txBody>
          <a:bodyPr>
            <a:noAutofit/>
          </a:bodyPr>
          <a:lstStyle/>
          <a:p>
            <a:r>
              <a:rPr lang="en-IN" sz="4800" dirty="0"/>
              <a:t>Deign pattern &amp; Principles</a:t>
            </a:r>
          </a:p>
        </p:txBody>
      </p:sp>
      <p:sp>
        <p:nvSpPr>
          <p:cNvPr id="3" name="Content Placeholder 2">
            <a:extLst>
              <a:ext uri="{FF2B5EF4-FFF2-40B4-BE49-F238E27FC236}">
                <a16:creationId xmlns:a16="http://schemas.microsoft.com/office/drawing/2014/main" id="{5E39BEB1-975E-0D59-6AC4-3093A574419B}"/>
              </a:ext>
            </a:extLst>
          </p:cNvPr>
          <p:cNvSpPr>
            <a:spLocks noGrp="1"/>
          </p:cNvSpPr>
          <p:nvPr>
            <p:ph idx="1"/>
          </p:nvPr>
        </p:nvSpPr>
        <p:spPr>
          <a:xfrm>
            <a:off x="0" y="953266"/>
            <a:ext cx="9722069" cy="5408997"/>
          </a:xfrm>
        </p:spPr>
        <p:txBody>
          <a:bodyPr>
            <a:normAutofit fontScale="85000" lnSpcReduction="20000"/>
          </a:bodyPr>
          <a:lstStyle/>
          <a:p>
            <a:r>
              <a:rPr lang="en-IN" dirty="0"/>
              <a:t>Database per Service Pattern</a:t>
            </a:r>
          </a:p>
          <a:p>
            <a:r>
              <a:rPr lang="en-IN" dirty="0"/>
              <a:t>Gateway Routing Pattern</a:t>
            </a:r>
          </a:p>
          <a:p>
            <a:r>
              <a:rPr lang="en-IN" dirty="0"/>
              <a:t>Gateway Aggregation Pattern</a:t>
            </a:r>
          </a:p>
          <a:p>
            <a:r>
              <a:rPr lang="en-IN" dirty="0"/>
              <a:t>Gateway Offloading Pattern</a:t>
            </a:r>
          </a:p>
          <a:p>
            <a:r>
              <a:rPr lang="en-IN" dirty="0"/>
              <a:t>Circuit Breaker Pattern(Closed, Open, Half Open)</a:t>
            </a:r>
          </a:p>
          <a:p>
            <a:r>
              <a:rPr lang="en-IN" dirty="0"/>
              <a:t>SAGA Pattern (Choreography , Orchestration)</a:t>
            </a:r>
          </a:p>
          <a:p>
            <a:r>
              <a:rPr lang="en-IN" dirty="0"/>
              <a:t>Mediator &amp; CQRS Design Pattern</a:t>
            </a:r>
          </a:p>
          <a:p>
            <a:r>
              <a:rPr lang="en-IN" dirty="0"/>
              <a:t>API Gateway Pattern</a:t>
            </a:r>
          </a:p>
          <a:p>
            <a:r>
              <a:rPr lang="en-IN" dirty="0"/>
              <a:t>Backends for Frontends Pattern</a:t>
            </a:r>
          </a:p>
          <a:p>
            <a:r>
              <a:rPr lang="en-IN" dirty="0"/>
              <a:t>Service Aggregator Pattern</a:t>
            </a:r>
          </a:p>
          <a:p>
            <a:r>
              <a:rPr lang="en-IN" dirty="0"/>
              <a:t>Service Registry Pattern</a:t>
            </a:r>
          </a:p>
          <a:p>
            <a:r>
              <a:rPr lang="en-IN" dirty="0"/>
              <a:t>Event Sourcing Pattern</a:t>
            </a:r>
          </a:p>
          <a:p>
            <a:r>
              <a:rPr lang="en-IN" dirty="0"/>
              <a:t>Materialized View Pattern</a:t>
            </a:r>
          </a:p>
        </p:txBody>
      </p:sp>
    </p:spTree>
    <p:extLst>
      <p:ext uri="{BB962C8B-B14F-4D97-AF65-F5344CB8AC3E}">
        <p14:creationId xmlns:p14="http://schemas.microsoft.com/office/powerpoint/2010/main" val="887631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31C259-0B5D-B4BC-8FA1-A0681BDAEAB3}"/>
              </a:ext>
            </a:extLst>
          </p:cNvPr>
          <p:cNvSpPr>
            <a:spLocks noGrp="1"/>
          </p:cNvSpPr>
          <p:nvPr>
            <p:ph idx="1"/>
          </p:nvPr>
        </p:nvSpPr>
        <p:spPr>
          <a:xfrm>
            <a:off x="138067" y="133460"/>
            <a:ext cx="12079014" cy="6724540"/>
          </a:xfrm>
        </p:spPr>
        <p:txBody>
          <a:bodyPr numCol="3"/>
          <a:lstStyle/>
          <a:p>
            <a:r>
              <a:rPr lang="en-IN" dirty="0"/>
              <a:t>Gateway offloading</a:t>
            </a:r>
          </a:p>
          <a:p>
            <a:endParaRPr lang="en-IN" dirty="0"/>
          </a:p>
        </p:txBody>
      </p:sp>
      <p:pic>
        <p:nvPicPr>
          <p:cNvPr id="4" name="Picture 3">
            <a:extLst>
              <a:ext uri="{FF2B5EF4-FFF2-40B4-BE49-F238E27FC236}">
                <a16:creationId xmlns:a16="http://schemas.microsoft.com/office/drawing/2014/main" id="{BC9B24ED-B8C2-80A2-3FB5-3C3641302EBD}"/>
              </a:ext>
            </a:extLst>
          </p:cNvPr>
          <p:cNvPicPr>
            <a:picLocks noChangeAspect="1"/>
          </p:cNvPicPr>
          <p:nvPr/>
        </p:nvPicPr>
        <p:blipFill>
          <a:blip r:embed="rId2"/>
          <a:stretch>
            <a:fillRect/>
          </a:stretch>
        </p:blipFill>
        <p:spPr>
          <a:xfrm>
            <a:off x="76457" y="1576803"/>
            <a:ext cx="2209914" cy="1282766"/>
          </a:xfrm>
          <a:prstGeom prst="rect">
            <a:avLst/>
          </a:prstGeom>
        </p:spPr>
      </p:pic>
      <p:pic>
        <p:nvPicPr>
          <p:cNvPr id="5" name="Picture 4">
            <a:extLst>
              <a:ext uri="{FF2B5EF4-FFF2-40B4-BE49-F238E27FC236}">
                <a16:creationId xmlns:a16="http://schemas.microsoft.com/office/drawing/2014/main" id="{797F82E6-6F3D-293E-423C-54417379EDAD}"/>
              </a:ext>
            </a:extLst>
          </p:cNvPr>
          <p:cNvPicPr>
            <a:picLocks noChangeAspect="1"/>
          </p:cNvPicPr>
          <p:nvPr/>
        </p:nvPicPr>
        <p:blipFill>
          <a:blip r:embed="rId3"/>
          <a:stretch>
            <a:fillRect/>
          </a:stretch>
        </p:blipFill>
        <p:spPr>
          <a:xfrm>
            <a:off x="66589" y="3720592"/>
            <a:ext cx="3861609" cy="2628798"/>
          </a:xfrm>
          <a:prstGeom prst="rect">
            <a:avLst/>
          </a:prstGeom>
        </p:spPr>
      </p:pic>
      <p:pic>
        <p:nvPicPr>
          <p:cNvPr id="6" name="Picture 5">
            <a:extLst>
              <a:ext uri="{FF2B5EF4-FFF2-40B4-BE49-F238E27FC236}">
                <a16:creationId xmlns:a16="http://schemas.microsoft.com/office/drawing/2014/main" id="{CD33977C-014F-E855-577A-D13226879851}"/>
              </a:ext>
            </a:extLst>
          </p:cNvPr>
          <p:cNvPicPr>
            <a:picLocks noChangeAspect="1"/>
          </p:cNvPicPr>
          <p:nvPr/>
        </p:nvPicPr>
        <p:blipFill>
          <a:blip r:embed="rId4"/>
          <a:stretch>
            <a:fillRect/>
          </a:stretch>
        </p:blipFill>
        <p:spPr>
          <a:xfrm>
            <a:off x="4744696" y="764977"/>
            <a:ext cx="2865756" cy="1611948"/>
          </a:xfrm>
          <a:prstGeom prst="rect">
            <a:avLst/>
          </a:prstGeom>
        </p:spPr>
      </p:pic>
      <p:pic>
        <p:nvPicPr>
          <p:cNvPr id="7" name="Picture 6">
            <a:extLst>
              <a:ext uri="{FF2B5EF4-FFF2-40B4-BE49-F238E27FC236}">
                <a16:creationId xmlns:a16="http://schemas.microsoft.com/office/drawing/2014/main" id="{DAC44AF2-2A36-620B-08FB-059EC061086B}"/>
              </a:ext>
            </a:extLst>
          </p:cNvPr>
          <p:cNvPicPr>
            <a:picLocks noChangeAspect="1"/>
          </p:cNvPicPr>
          <p:nvPr/>
        </p:nvPicPr>
        <p:blipFill>
          <a:blip r:embed="rId5"/>
          <a:stretch>
            <a:fillRect/>
          </a:stretch>
        </p:blipFill>
        <p:spPr>
          <a:xfrm>
            <a:off x="4734186" y="3008441"/>
            <a:ext cx="2725705" cy="3223895"/>
          </a:xfrm>
          <a:prstGeom prst="rect">
            <a:avLst/>
          </a:prstGeom>
        </p:spPr>
      </p:pic>
      <p:pic>
        <p:nvPicPr>
          <p:cNvPr id="8" name="Picture 7">
            <a:extLst>
              <a:ext uri="{FF2B5EF4-FFF2-40B4-BE49-F238E27FC236}">
                <a16:creationId xmlns:a16="http://schemas.microsoft.com/office/drawing/2014/main" id="{2F1C7878-7063-0C6A-56F6-F22B62E309CF}"/>
              </a:ext>
            </a:extLst>
          </p:cNvPr>
          <p:cNvPicPr>
            <a:picLocks noChangeAspect="1"/>
          </p:cNvPicPr>
          <p:nvPr/>
        </p:nvPicPr>
        <p:blipFill>
          <a:blip r:embed="rId6"/>
          <a:stretch>
            <a:fillRect/>
          </a:stretch>
        </p:blipFill>
        <p:spPr>
          <a:xfrm>
            <a:off x="8265880" y="499578"/>
            <a:ext cx="3725622" cy="2508863"/>
          </a:xfrm>
          <a:prstGeom prst="rect">
            <a:avLst/>
          </a:prstGeom>
        </p:spPr>
      </p:pic>
      <p:pic>
        <p:nvPicPr>
          <p:cNvPr id="9" name="Picture 8">
            <a:extLst>
              <a:ext uri="{FF2B5EF4-FFF2-40B4-BE49-F238E27FC236}">
                <a16:creationId xmlns:a16="http://schemas.microsoft.com/office/drawing/2014/main" id="{4C4B01F0-83F4-6FD4-B1B3-76B720828340}"/>
              </a:ext>
            </a:extLst>
          </p:cNvPr>
          <p:cNvPicPr>
            <a:picLocks noChangeAspect="1"/>
          </p:cNvPicPr>
          <p:nvPr/>
        </p:nvPicPr>
        <p:blipFill>
          <a:blip r:embed="rId7"/>
          <a:stretch>
            <a:fillRect/>
          </a:stretch>
        </p:blipFill>
        <p:spPr>
          <a:xfrm>
            <a:off x="8250911" y="3134527"/>
            <a:ext cx="3803022" cy="3223895"/>
          </a:xfrm>
          <a:prstGeom prst="rect">
            <a:avLst/>
          </a:prstGeom>
        </p:spPr>
      </p:pic>
      <p:sp>
        <p:nvSpPr>
          <p:cNvPr id="10" name="TextBox 9">
            <a:extLst>
              <a:ext uri="{FF2B5EF4-FFF2-40B4-BE49-F238E27FC236}">
                <a16:creationId xmlns:a16="http://schemas.microsoft.com/office/drawing/2014/main" id="{59863995-C17A-04F0-7815-29147D6D1BAB}"/>
              </a:ext>
            </a:extLst>
          </p:cNvPr>
          <p:cNvSpPr txBox="1"/>
          <p:nvPr/>
        </p:nvSpPr>
        <p:spPr>
          <a:xfrm>
            <a:off x="4939862" y="191565"/>
            <a:ext cx="3205655" cy="646331"/>
          </a:xfrm>
          <a:prstGeom prst="rect">
            <a:avLst/>
          </a:prstGeom>
          <a:noFill/>
        </p:spPr>
        <p:txBody>
          <a:bodyPr wrap="square">
            <a:spAutoFit/>
          </a:bodyPr>
          <a:lstStyle/>
          <a:p>
            <a:r>
              <a:rPr lang="en-IN" sz="1800" b="1" u="sng" dirty="0">
                <a:effectLst/>
                <a:latin typeface="Calibri" panose="020F0502020204030204" pitchFamily="34" charset="0"/>
                <a:ea typeface="Calibri" panose="020F0502020204030204" pitchFamily="34" charset="0"/>
                <a:cs typeface="Times New Roman" panose="02020603050405020304" pitchFamily="18" charset="0"/>
              </a:rPr>
              <a:t>Gateway Routing Pattern (Define Routing Rules)</a:t>
            </a:r>
            <a:endParaRPr lang="en-IN" dirty="0"/>
          </a:p>
        </p:txBody>
      </p:sp>
      <p:sp>
        <p:nvSpPr>
          <p:cNvPr id="11" name="TextBox 10">
            <a:extLst>
              <a:ext uri="{FF2B5EF4-FFF2-40B4-BE49-F238E27FC236}">
                <a16:creationId xmlns:a16="http://schemas.microsoft.com/office/drawing/2014/main" id="{370A9558-50B1-8562-E121-7C87FAA14314}"/>
              </a:ext>
            </a:extLst>
          </p:cNvPr>
          <p:cNvSpPr txBox="1"/>
          <p:nvPr/>
        </p:nvSpPr>
        <p:spPr>
          <a:xfrm>
            <a:off x="9018902" y="40324"/>
            <a:ext cx="3219495" cy="369332"/>
          </a:xfrm>
          <a:prstGeom prst="rect">
            <a:avLst/>
          </a:prstGeom>
          <a:noFill/>
        </p:spPr>
        <p:txBody>
          <a:bodyPr wrap="square">
            <a:spAutoFit/>
          </a:bodyPr>
          <a:lstStyle/>
          <a:p>
            <a:r>
              <a:rPr lang="en-IN" sz="1800" b="1" u="sng" dirty="0">
                <a:effectLst/>
                <a:latin typeface="Calibri" panose="020F0502020204030204" pitchFamily="34" charset="0"/>
                <a:ea typeface="Calibri" panose="020F0502020204030204" pitchFamily="34" charset="0"/>
                <a:cs typeface="Times New Roman" panose="02020603050405020304" pitchFamily="18" charset="0"/>
              </a:rPr>
              <a:t>Gateway Aggregator Pattern</a:t>
            </a:r>
            <a:endParaRPr lang="en-IN" dirty="0"/>
          </a:p>
        </p:txBody>
      </p:sp>
    </p:spTree>
    <p:extLst>
      <p:ext uri="{BB962C8B-B14F-4D97-AF65-F5344CB8AC3E}">
        <p14:creationId xmlns:p14="http://schemas.microsoft.com/office/powerpoint/2010/main" val="17872722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1703</TotalTime>
  <Words>826</Words>
  <Application>Microsoft Office PowerPoint</Application>
  <PresentationFormat>Widescreen</PresentationFormat>
  <Paragraphs>92</Paragraphs>
  <Slides>34</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34</vt:i4>
      </vt:variant>
    </vt:vector>
  </HeadingPairs>
  <TitlesOfParts>
    <vt:vector size="45" baseType="lpstr">
      <vt:lpstr>Arial</vt:lpstr>
      <vt:lpstr>Arial</vt:lpstr>
      <vt:lpstr>Calibri</vt:lpstr>
      <vt:lpstr>Calibri Light</vt:lpstr>
      <vt:lpstr>GilroyRegular</vt:lpstr>
      <vt:lpstr>Google Sans</vt:lpstr>
      <vt:lpstr>Roboto</vt:lpstr>
      <vt:lpstr>Segoe UI</vt:lpstr>
      <vt:lpstr>source-serif-pro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Deign pattern &amp; Principles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Log Analytics</vt:lpstr>
      <vt:lpstr>PowerPoint Presentation</vt:lpstr>
      <vt:lpstr>PowerPoint Presentation</vt:lpstr>
      <vt:lpstr>Azure Sentinel</vt:lpstr>
      <vt:lpstr>PowerPoint Presentation</vt:lpstr>
      <vt:lpstr>PowerPoint Presentation</vt:lpstr>
      <vt:lpstr>Azure Sentinel: Security Event and Incident Management (SEIM) </vt:lpstr>
      <vt:lpstr>Azure Sentinel: Security orchestration, automation, and response (SOAR)</vt:lpstr>
      <vt:lpstr>PowerPoint Presentation</vt:lpstr>
      <vt:lpstr>PowerPoint Presentation</vt:lpstr>
      <vt:lpstr>PowerPoint Presentation</vt:lpstr>
      <vt:lpstr>PowerPoint Presentation</vt:lpstr>
      <vt:lpstr>Docker</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Hajela, Rajneesh</dc:creator>
  <cp:lastModifiedBy>Hajela, Rajneesh</cp:lastModifiedBy>
  <cp:revision>62</cp:revision>
  <dcterms:created xsi:type="dcterms:W3CDTF">2023-08-17T04:30:25Z</dcterms:created>
  <dcterms:modified xsi:type="dcterms:W3CDTF">2023-08-18T08:54:01Z</dcterms:modified>
</cp:coreProperties>
</file>